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sldIdLst>
    <p:sldId id="256" r:id="rId2"/>
    <p:sldId id="291" r:id="rId3"/>
    <p:sldId id="320" r:id="rId4"/>
    <p:sldId id="307" r:id="rId5"/>
    <p:sldId id="295" r:id="rId6"/>
    <p:sldId id="297" r:id="rId7"/>
    <p:sldId id="298" r:id="rId8"/>
    <p:sldId id="299" r:id="rId9"/>
    <p:sldId id="308" r:id="rId10"/>
    <p:sldId id="309" r:id="rId11"/>
    <p:sldId id="310" r:id="rId12"/>
    <p:sldId id="343" r:id="rId13"/>
    <p:sldId id="344" r:id="rId14"/>
    <p:sldId id="345" r:id="rId15"/>
    <p:sldId id="346" r:id="rId16"/>
    <p:sldId id="347" r:id="rId17"/>
    <p:sldId id="266" r:id="rId18"/>
    <p:sldId id="268" r:id="rId19"/>
    <p:sldId id="318" r:id="rId20"/>
    <p:sldId id="287" r:id="rId21"/>
    <p:sldId id="273" r:id="rId22"/>
    <p:sldId id="272" r:id="rId23"/>
    <p:sldId id="277" r:id="rId24"/>
    <p:sldId id="274" r:id="rId25"/>
    <p:sldId id="275" r:id="rId26"/>
    <p:sldId id="311" r:id="rId27"/>
    <p:sldId id="263" r:id="rId28"/>
    <p:sldId id="348" r:id="rId29"/>
    <p:sldId id="324" r:id="rId30"/>
    <p:sldId id="336" r:id="rId31"/>
    <p:sldId id="337" r:id="rId32"/>
    <p:sldId id="339" r:id="rId33"/>
    <p:sldId id="338" r:id="rId34"/>
    <p:sldId id="340" r:id="rId35"/>
    <p:sldId id="342" r:id="rId36"/>
    <p:sldId id="334" r:id="rId37"/>
  </p:sldIdLst>
  <p:sldSz cx="9144000" cy="5143500" type="screen16x9"/>
  <p:notesSz cx="7315200" cy="12344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82941" autoAdjust="0"/>
  </p:normalViewPr>
  <p:slideViewPr>
    <p:cSldViewPr>
      <p:cViewPr varScale="1">
        <p:scale>
          <a:sx n="112" d="100"/>
          <a:sy n="112" d="100"/>
        </p:scale>
        <p:origin x="210" y="78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617220"/>
          </a:xfrm>
          <a:prstGeom prst="rect">
            <a:avLst/>
          </a:prstGeom>
        </p:spPr>
        <p:txBody>
          <a:bodyPr vert="horz" lIns="112334" tIns="56167" rIns="112334" bIns="56167" rtlCol="0"/>
          <a:lstStyle>
            <a:lvl1pPr algn="l">
              <a:defRPr sz="15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617220"/>
          </a:xfrm>
          <a:prstGeom prst="rect">
            <a:avLst/>
          </a:prstGeom>
        </p:spPr>
        <p:txBody>
          <a:bodyPr vert="horz" lIns="112334" tIns="56167" rIns="112334" bIns="56167" rtlCol="0"/>
          <a:lstStyle>
            <a:lvl1pPr algn="r">
              <a:defRPr sz="1500"/>
            </a:lvl1pPr>
          </a:lstStyle>
          <a:p>
            <a:fld id="{C9DCB1F3-78B8-45E7-A36D-378A7DBB5C2D}" type="datetimeFigureOut">
              <a:rPr lang="en-US" smtClean="0"/>
              <a:pPr/>
              <a:t>12/26/2022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457200" y="925513"/>
            <a:ext cx="8229600" cy="4629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112334" tIns="56167" rIns="112334" bIns="56167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5863590"/>
            <a:ext cx="5852160" cy="5554980"/>
          </a:xfrm>
          <a:prstGeom prst="rect">
            <a:avLst/>
          </a:prstGeom>
        </p:spPr>
        <p:txBody>
          <a:bodyPr vert="horz" lIns="112334" tIns="56167" rIns="112334" bIns="56167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1725038"/>
            <a:ext cx="3169920" cy="617220"/>
          </a:xfrm>
          <a:prstGeom prst="rect">
            <a:avLst/>
          </a:prstGeom>
        </p:spPr>
        <p:txBody>
          <a:bodyPr vert="horz" lIns="112334" tIns="56167" rIns="112334" bIns="56167" rtlCol="0" anchor="b"/>
          <a:lstStyle>
            <a:lvl1pPr algn="l">
              <a:defRPr sz="15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11725038"/>
            <a:ext cx="3169920" cy="617220"/>
          </a:xfrm>
          <a:prstGeom prst="rect">
            <a:avLst/>
          </a:prstGeom>
        </p:spPr>
        <p:txBody>
          <a:bodyPr vert="horz" lIns="112334" tIns="56167" rIns="112334" bIns="56167" rtlCol="0" anchor="b"/>
          <a:lstStyle>
            <a:lvl1pPr algn="r">
              <a:defRPr sz="1500"/>
            </a:lvl1pPr>
          </a:lstStyle>
          <a:p>
            <a:fld id="{779EF767-9221-4A04-A55F-6A44535355D7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EF767-9221-4A04-A55F-6A44535355D7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EF767-9221-4A04-A55F-6A44535355D7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EF767-9221-4A04-A55F-6A44535355D7}" type="slidenum">
              <a:rPr lang="en-US" smtClean="0"/>
              <a:pPr/>
              <a:t>22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EF767-9221-4A04-A55F-6A44535355D7}" type="slidenum">
              <a:rPr lang="en-US" smtClean="0"/>
              <a:pPr/>
              <a:t>23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Session - 3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EF767-9221-4A04-A55F-6A44535355D7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8535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Session - 3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EF767-9221-4A04-A55F-6A44535355D7}" type="slidenum">
              <a:rPr lang="en-US" smtClean="0"/>
              <a:pPr/>
              <a:t>30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Session - 3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EF767-9221-4A04-A55F-6A44535355D7}" type="slidenum">
              <a:rPr lang="en-US" smtClean="0"/>
              <a:pPr/>
              <a:t>31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Session - 3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EF767-9221-4A04-A55F-6A44535355D7}" type="slidenum">
              <a:rPr lang="en-US" smtClean="0"/>
              <a:pPr/>
              <a:t>32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Session - 3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EF767-9221-4A04-A55F-6A44535355D7}" type="slidenum">
              <a:rPr lang="en-US" smtClean="0"/>
              <a:pPr/>
              <a:t>33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Session - 3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EF767-9221-4A04-A55F-6A44535355D7}" type="slidenum">
              <a:rPr lang="en-US" smtClean="0"/>
              <a:pPr/>
              <a:t>34</a:t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Session - 3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EF767-9221-4A04-A55F-6A44535355D7}" type="slidenum">
              <a:rPr lang="en-US" smtClean="0"/>
              <a:pPr/>
              <a:t>35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Session - 3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EF767-9221-4A04-A55F-6A44535355D7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Session - 3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EF767-9221-4A04-A55F-6A44535355D7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5957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Session - 3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EF767-9221-4A04-A55F-6A44535355D7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Session - 3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EF767-9221-4A04-A55F-6A44535355D7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2729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Session - 3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EF767-9221-4A04-A55F-6A44535355D7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0212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Session - 3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EF767-9221-4A04-A55F-6A44535355D7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9791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EF767-9221-4A04-A55F-6A44535355D7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42842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EF767-9221-4A04-A55F-6A44535355D7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4403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12/26/2022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12/26/2022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eg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eg"/><Relationship Id="rId3" Type="http://schemas.openxmlformats.org/officeDocument/2006/relationships/image" Target="../media/image30.png"/><Relationship Id="rId7" Type="http://schemas.openxmlformats.org/officeDocument/2006/relationships/image" Target="../media/image34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jpeg"/><Relationship Id="rId5" Type="http://schemas.openxmlformats.org/officeDocument/2006/relationships/image" Target="../media/image32.jpeg"/><Relationship Id="rId4" Type="http://schemas.openxmlformats.org/officeDocument/2006/relationships/image" Target="../media/image31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5" Type="http://schemas.openxmlformats.org/officeDocument/2006/relationships/image" Target="../media/image41.pn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51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8.jpe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3447B339-F508-F5C4-44A7-31230E85F133}"/>
              </a:ext>
            </a:extLst>
          </p:cNvPr>
          <p:cNvSpPr/>
          <p:nvPr/>
        </p:nvSpPr>
        <p:spPr>
          <a:xfrm>
            <a:off x="0" y="-4341"/>
            <a:ext cx="9144000" cy="2145144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2702064"/>
            <a:ext cx="9144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solidFill>
                  <a:srgbClr val="002060"/>
                </a:solidFill>
                <a:latin typeface="Britannic Bold" pitchFamily="34" charset="0"/>
              </a:rPr>
              <a:t>Workshop on Advanced Robotics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7A948E7-E309-3A9A-5FEF-36E0D32D1BE0}"/>
              </a:ext>
            </a:extLst>
          </p:cNvPr>
          <p:cNvSpPr/>
          <p:nvPr/>
        </p:nvSpPr>
        <p:spPr>
          <a:xfrm>
            <a:off x="0" y="4095750"/>
            <a:ext cx="9144000" cy="104775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pic>
        <p:nvPicPr>
          <p:cNvPr id="1026" name="Picture 2" descr="Canadian University Of Bangladesh">
            <a:extLst>
              <a:ext uri="{FF2B5EF4-FFF2-40B4-BE49-F238E27FC236}">
                <a16:creationId xmlns:a16="http://schemas.microsoft.com/office/drawing/2014/main" id="{F9CDC1A6-A138-B150-8FB4-DA039F4518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17670"/>
            <a:ext cx="2057400" cy="925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2119396-9E80-CB4E-83C1-025B3A889D9F}"/>
              </a:ext>
            </a:extLst>
          </p:cNvPr>
          <p:cNvSpPr txBox="1"/>
          <p:nvPr/>
        </p:nvSpPr>
        <p:spPr>
          <a:xfrm>
            <a:off x="0" y="782419"/>
            <a:ext cx="9144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Franklin Gothic Demi" panose="020B0703020102020204" pitchFamily="34" charset="0"/>
              </a:rPr>
              <a:t>EEE ROBOFEST V.</a:t>
            </a:r>
            <a:r>
              <a:rPr lang="el-GR" sz="3600" dirty="0">
                <a:solidFill>
                  <a:schemeClr val="bg1"/>
                </a:solidFill>
                <a:latin typeface="Franklin Gothic Demi" panose="020B0703020102020204" pitchFamily="34" charset="0"/>
              </a:rPr>
              <a:t>α</a:t>
            </a:r>
            <a:r>
              <a:rPr lang="en-US" sz="3600" dirty="0">
                <a:solidFill>
                  <a:schemeClr val="bg1"/>
                </a:solidFill>
                <a:latin typeface="Franklin Gothic Demi" panose="020B0703020102020204" pitchFamily="34" charset="0"/>
              </a:rPr>
              <a:t> 2022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EEB884-8973-F53C-58A4-A407512D2681}"/>
              </a:ext>
            </a:extLst>
          </p:cNvPr>
          <p:cNvSpPr txBox="1"/>
          <p:nvPr/>
        </p:nvSpPr>
        <p:spPr>
          <a:xfrm>
            <a:off x="7315200" y="4745355"/>
            <a:ext cx="17106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CLUB ELECTRO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0AD5E0D-D745-4761-BD5C-21621E1EAE37}"/>
              </a:ext>
            </a:extLst>
          </p:cNvPr>
          <p:cNvGrpSpPr/>
          <p:nvPr/>
        </p:nvGrpSpPr>
        <p:grpSpPr>
          <a:xfrm>
            <a:off x="7865745" y="4248150"/>
            <a:ext cx="609600" cy="533876"/>
            <a:chOff x="5943600" y="4217670"/>
            <a:chExt cx="914400" cy="716756"/>
          </a:xfrm>
        </p:grpSpPr>
        <p:sp>
          <p:nvSpPr>
            <p:cNvPr id="8" name="Diamond 7">
              <a:extLst>
                <a:ext uri="{FF2B5EF4-FFF2-40B4-BE49-F238E27FC236}">
                  <a16:creationId xmlns:a16="http://schemas.microsoft.com/office/drawing/2014/main" id="{0FF900E9-1C44-8BA6-B6FD-52F40D976836}"/>
                </a:ext>
              </a:extLst>
            </p:cNvPr>
            <p:cNvSpPr/>
            <p:nvPr/>
          </p:nvSpPr>
          <p:spPr>
            <a:xfrm>
              <a:off x="5943600" y="4217670"/>
              <a:ext cx="914400" cy="457200"/>
            </a:xfrm>
            <a:prstGeom prst="diamond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Diamond 13">
              <a:extLst>
                <a:ext uri="{FF2B5EF4-FFF2-40B4-BE49-F238E27FC236}">
                  <a16:creationId xmlns:a16="http://schemas.microsoft.com/office/drawing/2014/main" id="{5411599B-49A1-CC70-2E7D-9010753F92FC}"/>
                </a:ext>
              </a:extLst>
            </p:cNvPr>
            <p:cNvSpPr/>
            <p:nvPr/>
          </p:nvSpPr>
          <p:spPr>
            <a:xfrm>
              <a:off x="5943600" y="4477226"/>
              <a:ext cx="914400" cy="457200"/>
            </a:xfrm>
            <a:prstGeom prst="diamond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B474BE25-DA15-6F0C-EC93-4EF0E93ED1A1}"/>
                </a:ext>
              </a:extLst>
            </p:cNvPr>
            <p:cNvCxnSpPr>
              <a:stCxn id="8" idx="0"/>
              <a:endCxn id="14" idx="0"/>
            </p:cNvCxnSpPr>
            <p:nvPr/>
          </p:nvCxnSpPr>
          <p:spPr>
            <a:xfrm>
              <a:off x="6400800" y="4217670"/>
              <a:ext cx="0" cy="259556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481F6BB-6749-C376-59D7-EEBBB083D2C6}"/>
                </a:ext>
              </a:extLst>
            </p:cNvPr>
            <p:cNvCxnSpPr/>
            <p:nvPr/>
          </p:nvCxnSpPr>
          <p:spPr>
            <a:xfrm>
              <a:off x="5943600" y="4446270"/>
              <a:ext cx="0" cy="259556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3BFCE1-6186-98E1-2F03-CDB91ABA564F}"/>
                </a:ext>
              </a:extLst>
            </p:cNvPr>
            <p:cNvCxnSpPr/>
            <p:nvPr/>
          </p:nvCxnSpPr>
          <p:spPr>
            <a:xfrm>
              <a:off x="6858000" y="4446270"/>
              <a:ext cx="0" cy="259556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F95B1EF5-45DC-F2F4-3E49-D5E258FDDD1A}"/>
                </a:ext>
              </a:extLst>
            </p:cNvPr>
            <p:cNvCxnSpPr/>
            <p:nvPr/>
          </p:nvCxnSpPr>
          <p:spPr>
            <a:xfrm>
              <a:off x="6400800" y="4674870"/>
              <a:ext cx="0" cy="259556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4375309"/>
            <a:ext cx="2457450" cy="7681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361950"/>
            <a:ext cx="9144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solidFill>
                  <a:schemeClr val="tx2">
                    <a:lumMod val="75000"/>
                  </a:schemeClr>
                </a:solidFill>
                <a:latin typeface="Britannic Bold" pitchFamily="34" charset="0"/>
              </a:rPr>
              <a:t>Remember to select port!</a:t>
            </a:r>
          </a:p>
        </p:txBody>
      </p:sp>
      <p:sp>
        <p:nvSpPr>
          <p:cNvPr id="7" name="Rectangle 6"/>
          <p:cNvSpPr/>
          <p:nvPr/>
        </p:nvSpPr>
        <p:spPr>
          <a:xfrm>
            <a:off x="685800" y="1657350"/>
            <a:ext cx="145661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tx2">
                    <a:lumMod val="50000"/>
                  </a:schemeClr>
                </a:solidFill>
                <a:latin typeface="Constantia" pitchFamily="18" charset="0"/>
              </a:rPr>
              <a:t>-&gt; Tools</a:t>
            </a:r>
          </a:p>
          <a:p>
            <a:r>
              <a:rPr lang="en-US" sz="2400" b="1" dirty="0">
                <a:solidFill>
                  <a:schemeClr val="tx2">
                    <a:lumMod val="50000"/>
                  </a:schemeClr>
                </a:solidFill>
                <a:latin typeface="Constantia" pitchFamily="18" charset="0"/>
              </a:rPr>
              <a:t>    -&gt; Port</a:t>
            </a:r>
          </a:p>
        </p:txBody>
      </p:sp>
      <p:pic>
        <p:nvPicPr>
          <p:cNvPr id="10" name="Picture 9" descr="Screenshot (41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0" y="1352550"/>
            <a:ext cx="6133334" cy="3409524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4375309"/>
            <a:ext cx="2457450" cy="7681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361950"/>
            <a:ext cx="9144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solidFill>
                  <a:schemeClr val="tx2">
                    <a:lumMod val="75000"/>
                  </a:schemeClr>
                </a:solidFill>
                <a:latin typeface="Britannic Bold" pitchFamily="34" charset="0"/>
              </a:rPr>
              <a:t>Hit Upload!!</a:t>
            </a:r>
          </a:p>
        </p:txBody>
      </p:sp>
      <p:pic>
        <p:nvPicPr>
          <p:cNvPr id="10" name="Picture 9" descr="Screenshot (41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8178" y="1352550"/>
            <a:ext cx="4463377" cy="3409524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4163F33-187E-4202-70ED-7B2675ED6CB5}"/>
              </a:ext>
            </a:extLst>
          </p:cNvPr>
          <p:cNvSpPr/>
          <p:nvPr/>
        </p:nvSpPr>
        <p:spPr>
          <a:xfrm>
            <a:off x="0" y="-14586"/>
            <a:ext cx="9144000" cy="159573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85750"/>
            <a:ext cx="914400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  <a:latin typeface="Britannic Bold" pitchFamily="34" charset="0"/>
              </a:rPr>
              <a:t>TCRT Sensor</a:t>
            </a:r>
          </a:p>
        </p:txBody>
      </p:sp>
      <p:sp>
        <p:nvSpPr>
          <p:cNvPr id="10" name="Rectangle 9"/>
          <p:cNvSpPr/>
          <p:nvPr/>
        </p:nvSpPr>
        <p:spPr>
          <a:xfrm>
            <a:off x="0" y="1729085"/>
            <a:ext cx="91439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Britannic Bold" pitchFamily="34" charset="0"/>
              </a:rPr>
              <a:t>THE EYES OF YOUR ROBOT</a:t>
            </a:r>
          </a:p>
        </p:txBody>
      </p:sp>
      <p:pic>
        <p:nvPicPr>
          <p:cNvPr id="2050" name="Picture 2" descr="3Pcs-TCRT5000 TCRT 5000 Infrared Sensor Switches Line Track Sensor DC  3.3-5V IR Reflective Line Tracking Sensor Obstacle Avoidance Photo-electric  Switches IR Following Sensor: Buy Online at Best Prices in Bangladesh |  Daraz.com.bd">
            <a:extLst>
              <a:ext uri="{FF2B5EF4-FFF2-40B4-BE49-F238E27FC236}">
                <a16:creationId xmlns:a16="http://schemas.microsoft.com/office/drawing/2014/main" id="{267609AE-2E1C-5E6B-AF0B-0AA120429E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924" y="2207359"/>
            <a:ext cx="2724150" cy="2724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06704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72929E6-5996-838C-B598-8C8EE671E01A}"/>
              </a:ext>
            </a:extLst>
          </p:cNvPr>
          <p:cNvSpPr/>
          <p:nvPr/>
        </p:nvSpPr>
        <p:spPr>
          <a:xfrm>
            <a:off x="0" y="-14586"/>
            <a:ext cx="9144000" cy="139310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pic>
        <p:nvPicPr>
          <p:cNvPr id="5122" name="Picture 2" descr="IR Sensor for Line and Obstacle detection - projectsriza">
            <a:extLst>
              <a:ext uri="{FF2B5EF4-FFF2-40B4-BE49-F238E27FC236}">
                <a16:creationId xmlns:a16="http://schemas.microsoft.com/office/drawing/2014/main" id="{0C510FAC-7A8B-3748-110F-B00AFA3B3C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1638300"/>
            <a:ext cx="4514850" cy="2686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4EBA47C-A37C-D795-FB17-9FF666A41B44}"/>
              </a:ext>
            </a:extLst>
          </p:cNvPr>
          <p:cNvSpPr/>
          <p:nvPr/>
        </p:nvSpPr>
        <p:spPr>
          <a:xfrm>
            <a:off x="0" y="361950"/>
            <a:ext cx="9144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Britannic Bold" pitchFamily="34" charset="0"/>
              </a:rPr>
              <a:t>How Lines are Detected</a:t>
            </a:r>
          </a:p>
        </p:txBody>
      </p:sp>
    </p:spTree>
    <p:extLst>
      <p:ext uri="{BB962C8B-B14F-4D97-AF65-F5344CB8AC3E}">
        <p14:creationId xmlns:p14="http://schemas.microsoft.com/office/powerpoint/2010/main" val="10909707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72929E6-5996-838C-B598-8C8EE671E01A}"/>
              </a:ext>
            </a:extLst>
          </p:cNvPr>
          <p:cNvSpPr/>
          <p:nvPr/>
        </p:nvSpPr>
        <p:spPr>
          <a:xfrm>
            <a:off x="0" y="-14586"/>
            <a:ext cx="9144000" cy="139310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4EBA47C-A37C-D795-FB17-9FF666A41B44}"/>
              </a:ext>
            </a:extLst>
          </p:cNvPr>
          <p:cNvSpPr/>
          <p:nvPr/>
        </p:nvSpPr>
        <p:spPr>
          <a:xfrm>
            <a:off x="0" y="361950"/>
            <a:ext cx="9144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Britannic Bold" pitchFamily="34" charset="0"/>
              </a:rPr>
              <a:t>TCRT Array</a:t>
            </a:r>
          </a:p>
        </p:txBody>
      </p:sp>
      <p:pic>
        <p:nvPicPr>
          <p:cNvPr id="6146" name="Picture 2" descr="Proximity and Line Sensing with Aptinex Raykha S8 - Arduino Project Hub">
            <a:extLst>
              <a:ext uri="{FF2B5EF4-FFF2-40B4-BE49-F238E27FC236}">
                <a16:creationId xmlns:a16="http://schemas.microsoft.com/office/drawing/2014/main" id="{EBBA3C67-DC58-3FB6-EF3A-B1E2533FF0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00" t="15047" r="8000" b="30635"/>
          <a:stretch/>
        </p:blipFill>
        <p:spPr bwMode="auto">
          <a:xfrm>
            <a:off x="1295400" y="2495550"/>
            <a:ext cx="6553200" cy="1650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96709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17951EE-1D14-23ED-4D66-84C6C927D6A4}"/>
              </a:ext>
            </a:extLst>
          </p:cNvPr>
          <p:cNvSpPr/>
          <p:nvPr/>
        </p:nvSpPr>
        <p:spPr>
          <a:xfrm>
            <a:off x="4229100" y="1576559"/>
            <a:ext cx="685800" cy="33337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72929E6-5996-838C-B598-8C8EE671E01A}"/>
              </a:ext>
            </a:extLst>
          </p:cNvPr>
          <p:cNvSpPr/>
          <p:nvPr/>
        </p:nvSpPr>
        <p:spPr>
          <a:xfrm>
            <a:off x="0" y="-14586"/>
            <a:ext cx="9144000" cy="139310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4EBA47C-A37C-D795-FB17-9FF666A41B44}"/>
              </a:ext>
            </a:extLst>
          </p:cNvPr>
          <p:cNvSpPr/>
          <p:nvPr/>
        </p:nvSpPr>
        <p:spPr>
          <a:xfrm>
            <a:off x="0" y="361950"/>
            <a:ext cx="9144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Britannic Bold" pitchFamily="34" charset="0"/>
              </a:rPr>
              <a:t>TCRT Array In Action</a:t>
            </a:r>
          </a:p>
        </p:txBody>
      </p:sp>
      <p:pic>
        <p:nvPicPr>
          <p:cNvPr id="4" name="Picture 2" descr="Proximity and Line Sensing with Aptinex Raykha S8 - Arduino Project Hub">
            <a:extLst>
              <a:ext uri="{FF2B5EF4-FFF2-40B4-BE49-F238E27FC236}">
                <a16:creationId xmlns:a16="http://schemas.microsoft.com/office/drawing/2014/main" id="{55015E41-0F92-AADB-8FA9-7B0903704B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00" t="15047" r="8000" b="30635"/>
          <a:stretch/>
        </p:blipFill>
        <p:spPr bwMode="auto">
          <a:xfrm>
            <a:off x="3238500" y="2571747"/>
            <a:ext cx="2667000" cy="671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CFD9459-28BD-E097-1A03-9148CB437985}"/>
              </a:ext>
            </a:extLst>
          </p:cNvPr>
          <p:cNvSpPr/>
          <p:nvPr/>
        </p:nvSpPr>
        <p:spPr>
          <a:xfrm>
            <a:off x="6248400" y="1885950"/>
            <a:ext cx="230140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dirty="0">
                <a:solidFill>
                  <a:schemeClr val="tx2">
                    <a:lumMod val="50000"/>
                  </a:schemeClr>
                </a:solidFill>
                <a:latin typeface="Constantia" pitchFamily="18" charset="0"/>
              </a:rPr>
              <a:t>Line in Middle</a:t>
            </a:r>
          </a:p>
        </p:txBody>
      </p:sp>
    </p:spTree>
    <p:extLst>
      <p:ext uri="{BB962C8B-B14F-4D97-AF65-F5344CB8AC3E}">
        <p14:creationId xmlns:p14="http://schemas.microsoft.com/office/powerpoint/2010/main" val="30519458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17951EE-1D14-23ED-4D66-84C6C927D6A4}"/>
              </a:ext>
            </a:extLst>
          </p:cNvPr>
          <p:cNvSpPr/>
          <p:nvPr/>
        </p:nvSpPr>
        <p:spPr>
          <a:xfrm>
            <a:off x="990600" y="1576562"/>
            <a:ext cx="685800" cy="33337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72929E6-5996-838C-B598-8C8EE671E01A}"/>
              </a:ext>
            </a:extLst>
          </p:cNvPr>
          <p:cNvSpPr/>
          <p:nvPr/>
        </p:nvSpPr>
        <p:spPr>
          <a:xfrm>
            <a:off x="0" y="-14586"/>
            <a:ext cx="9144000" cy="139310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4EBA47C-A37C-D795-FB17-9FF666A41B44}"/>
              </a:ext>
            </a:extLst>
          </p:cNvPr>
          <p:cNvSpPr/>
          <p:nvPr/>
        </p:nvSpPr>
        <p:spPr>
          <a:xfrm>
            <a:off x="0" y="361950"/>
            <a:ext cx="9144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Britannic Bold" pitchFamily="34" charset="0"/>
              </a:rPr>
              <a:t>TCRT Array In Action</a:t>
            </a:r>
          </a:p>
        </p:txBody>
      </p:sp>
      <p:pic>
        <p:nvPicPr>
          <p:cNvPr id="4" name="Picture 2" descr="Proximity and Line Sensing with Aptinex Raykha S8 - Arduino Project Hub">
            <a:extLst>
              <a:ext uri="{FF2B5EF4-FFF2-40B4-BE49-F238E27FC236}">
                <a16:creationId xmlns:a16="http://schemas.microsoft.com/office/drawing/2014/main" id="{55015E41-0F92-AADB-8FA9-7B0903704B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00" t="15047" r="8000" b="30635"/>
          <a:stretch/>
        </p:blipFill>
        <p:spPr bwMode="auto">
          <a:xfrm>
            <a:off x="685800" y="2571750"/>
            <a:ext cx="2667000" cy="671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CFD9459-28BD-E097-1A03-9148CB437985}"/>
              </a:ext>
            </a:extLst>
          </p:cNvPr>
          <p:cNvSpPr/>
          <p:nvPr/>
        </p:nvSpPr>
        <p:spPr>
          <a:xfrm>
            <a:off x="3504884" y="1766487"/>
            <a:ext cx="21342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dirty="0">
                <a:solidFill>
                  <a:schemeClr val="tx2">
                    <a:lumMod val="50000"/>
                  </a:schemeClr>
                </a:solidFill>
                <a:latin typeface="Constantia" pitchFamily="18" charset="0"/>
              </a:rPr>
              <a:t>Skewed Lines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63DC71D-BDF8-F26F-605A-81E86411BCD8}"/>
              </a:ext>
            </a:extLst>
          </p:cNvPr>
          <p:cNvSpPr/>
          <p:nvPr/>
        </p:nvSpPr>
        <p:spPr>
          <a:xfrm>
            <a:off x="7543800" y="1576562"/>
            <a:ext cx="685800" cy="33337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2" descr="Proximity and Line Sensing with Aptinex Raykha S8 - Arduino Project Hub">
            <a:extLst>
              <a:ext uri="{FF2B5EF4-FFF2-40B4-BE49-F238E27FC236}">
                <a16:creationId xmlns:a16="http://schemas.microsoft.com/office/drawing/2014/main" id="{29E1442A-9E4D-0372-93A6-FD653C3978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00" t="15047" r="8000" b="30635"/>
          <a:stretch/>
        </p:blipFill>
        <p:spPr bwMode="auto">
          <a:xfrm>
            <a:off x="5867400" y="2571750"/>
            <a:ext cx="2667000" cy="671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68558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background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1" y="0"/>
            <a:ext cx="9129238" cy="5143500"/>
          </a:xfrm>
          <a:prstGeom prst="rect">
            <a:avLst/>
          </a:prstGeom>
        </p:spPr>
      </p:pic>
      <p:pic>
        <p:nvPicPr>
          <p:cNvPr id="9" name="Picture 8" descr="little-electric-dc-motors-moved-on-wooden-table-stop-motion-ani_be6zrckml_thumbnail-full0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676400" y="-1314450"/>
            <a:ext cx="14494933" cy="81534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-381000" y="285750"/>
            <a:ext cx="44196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solidFill>
                  <a:srgbClr val="002060"/>
                </a:solidFill>
                <a:latin typeface="Britannic Bold" pitchFamily="34" charset="0"/>
              </a:rPr>
              <a:t>DC Motors</a:t>
            </a:r>
          </a:p>
        </p:txBody>
      </p:sp>
      <p:sp>
        <p:nvSpPr>
          <p:cNvPr id="10" name="Rectangle 9"/>
          <p:cNvSpPr/>
          <p:nvPr/>
        </p:nvSpPr>
        <p:spPr>
          <a:xfrm>
            <a:off x="381000" y="1200150"/>
            <a:ext cx="290246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002060"/>
                </a:solidFill>
                <a:latin typeface="Constantia" pitchFamily="18" charset="0"/>
              </a:rPr>
              <a:t>Muscles of a Robot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053AD46-E49A-CF14-1B35-4EEEEA128CC3}"/>
              </a:ext>
            </a:extLst>
          </p:cNvPr>
          <p:cNvSpPr/>
          <p:nvPr/>
        </p:nvSpPr>
        <p:spPr>
          <a:xfrm>
            <a:off x="0" y="-14585"/>
            <a:ext cx="9144000" cy="75753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838200" y="890885"/>
            <a:ext cx="16741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dirty="0">
                <a:solidFill>
                  <a:schemeClr val="tx2">
                    <a:lumMod val="75000"/>
                  </a:schemeClr>
                </a:solidFill>
                <a:latin typeface="Constantia" pitchFamily="18" charset="0"/>
              </a:rPr>
              <a:t>High RPM</a:t>
            </a:r>
          </a:p>
        </p:txBody>
      </p:sp>
      <p:sp>
        <p:nvSpPr>
          <p:cNvPr id="23" name="Rectangle 22"/>
          <p:cNvSpPr/>
          <p:nvPr/>
        </p:nvSpPr>
        <p:spPr>
          <a:xfrm>
            <a:off x="3352800" y="890885"/>
            <a:ext cx="24716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dirty="0">
                <a:solidFill>
                  <a:schemeClr val="tx2">
                    <a:lumMod val="75000"/>
                  </a:schemeClr>
                </a:solidFill>
                <a:latin typeface="Constantia" pitchFamily="18" charset="0"/>
              </a:rPr>
              <a:t>N20 Gear Motor</a:t>
            </a:r>
          </a:p>
        </p:txBody>
      </p:sp>
      <p:sp>
        <p:nvSpPr>
          <p:cNvPr id="25" name="Rectangle 24"/>
          <p:cNvSpPr/>
          <p:nvPr/>
        </p:nvSpPr>
        <p:spPr>
          <a:xfrm>
            <a:off x="6477000" y="890885"/>
            <a:ext cx="21518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dirty="0">
                <a:solidFill>
                  <a:schemeClr val="tx2">
                    <a:lumMod val="75000"/>
                  </a:schemeClr>
                </a:solidFill>
                <a:latin typeface="Constantia" pitchFamily="18" charset="0"/>
              </a:rPr>
              <a:t>6V Dual Shaft</a:t>
            </a:r>
          </a:p>
        </p:txBody>
      </p:sp>
      <p:pic>
        <p:nvPicPr>
          <p:cNvPr id="30" name="Picture 29" descr="n20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657600" y="1276350"/>
            <a:ext cx="1828800" cy="1828800"/>
          </a:xfrm>
          <a:prstGeom prst="rect">
            <a:avLst/>
          </a:prstGeom>
        </p:spPr>
      </p:pic>
      <p:pic>
        <p:nvPicPr>
          <p:cNvPr id="32" name="Picture 31" descr="dc2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62000" y="1428750"/>
            <a:ext cx="1828800" cy="1381268"/>
          </a:xfrm>
          <a:prstGeom prst="rect">
            <a:avLst/>
          </a:prstGeom>
        </p:spPr>
      </p:pic>
      <p:pic>
        <p:nvPicPr>
          <p:cNvPr id="33" name="Picture 32" descr="yellow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9400" y="1276350"/>
            <a:ext cx="1828800" cy="18288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0"/>
            <a:ext cx="9144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Britannic Bold" pitchFamily="34" charset="0"/>
              </a:rPr>
              <a:t>Common DC Motors and Wheels</a:t>
            </a:r>
          </a:p>
        </p:txBody>
      </p:sp>
      <p:pic>
        <p:nvPicPr>
          <p:cNvPr id="34" name="Picture 33" descr="yellow2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629400" y="3181350"/>
            <a:ext cx="1828800" cy="1828800"/>
          </a:xfrm>
          <a:prstGeom prst="rect">
            <a:avLst/>
          </a:prstGeom>
        </p:spPr>
      </p:pic>
      <p:pic>
        <p:nvPicPr>
          <p:cNvPr id="35" name="Picture 34" descr="dc wheel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800" y="2857500"/>
            <a:ext cx="2286000" cy="2286000"/>
          </a:xfrm>
          <a:prstGeom prst="rect">
            <a:avLst/>
          </a:prstGeom>
        </p:spPr>
      </p:pic>
      <p:pic>
        <p:nvPicPr>
          <p:cNvPr id="36" name="Picture 35" descr="n202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05200" y="2933700"/>
            <a:ext cx="2209800" cy="22098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25" descr="videoblocks-structures-of-lines-on-a-white-background-abstract-space-background-geometry-surfaces-lines-and-points-can-be-used-as-digital-dynamic-wallpaper-technology-background-seamless-loop_h0f8i0gukq_thumbnail-full0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1428750"/>
            <a:ext cx="914400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600" dirty="0">
                <a:solidFill>
                  <a:schemeClr val="tx2">
                    <a:lumMod val="75000"/>
                  </a:schemeClr>
                </a:solidFill>
                <a:latin typeface="Britannic Bold" pitchFamily="34" charset="0"/>
              </a:rPr>
              <a:t>POWERING UP THE MOTOR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2E02AAA-19C4-F14B-19AA-7B6F3875814A}"/>
              </a:ext>
            </a:extLst>
          </p:cNvPr>
          <p:cNvSpPr/>
          <p:nvPr/>
        </p:nvSpPr>
        <p:spPr>
          <a:xfrm>
            <a:off x="0" y="4735770"/>
            <a:ext cx="9144000" cy="40773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62000" y="1086445"/>
            <a:ext cx="246734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chemeClr val="tx2">
                    <a:lumMod val="75000"/>
                  </a:schemeClr>
                </a:solidFill>
                <a:latin typeface="Britannic Bold" pitchFamily="34" charset="0"/>
              </a:rPr>
              <a:t>Instructor</a:t>
            </a:r>
          </a:p>
        </p:txBody>
      </p:sp>
      <p:sp>
        <p:nvSpPr>
          <p:cNvPr id="7" name="Rectangle 6"/>
          <p:cNvSpPr/>
          <p:nvPr/>
        </p:nvSpPr>
        <p:spPr>
          <a:xfrm>
            <a:off x="762000" y="1828621"/>
            <a:ext cx="5412957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tx2">
                    <a:lumMod val="50000"/>
                  </a:schemeClr>
                </a:solidFill>
                <a:latin typeface="Constantia" pitchFamily="18" charset="0"/>
              </a:rPr>
              <a:t>Mir Sayeed Mohammad</a:t>
            </a:r>
          </a:p>
          <a:p>
            <a:r>
              <a:rPr lang="en-US" sz="1600" b="1" dirty="0">
                <a:solidFill>
                  <a:schemeClr val="tx2">
                    <a:lumMod val="50000"/>
                  </a:schemeClr>
                </a:solidFill>
                <a:latin typeface="Constantia" pitchFamily="18" charset="0"/>
              </a:rPr>
              <a:t>Lecturer, CSE, BRAC University</a:t>
            </a:r>
          </a:p>
          <a:p>
            <a:r>
              <a:rPr lang="en-US" sz="1600" b="1" dirty="0" err="1">
                <a:solidFill>
                  <a:schemeClr val="tx2">
                    <a:lumMod val="50000"/>
                  </a:schemeClr>
                </a:solidFill>
                <a:latin typeface="Constantia" pitchFamily="18" charset="0"/>
              </a:rPr>
              <a:t>B.Sc</a:t>
            </a:r>
            <a:r>
              <a:rPr lang="en-US" sz="1600" b="1" dirty="0">
                <a:solidFill>
                  <a:schemeClr val="tx2">
                    <a:lumMod val="50000"/>
                  </a:schemeClr>
                </a:solidFill>
                <a:latin typeface="Constantia" pitchFamily="18" charset="0"/>
              </a:rPr>
              <a:t> (</a:t>
            </a:r>
            <a:r>
              <a:rPr lang="en-US" sz="1600" b="1" dirty="0" err="1">
                <a:solidFill>
                  <a:schemeClr val="tx2">
                    <a:lumMod val="50000"/>
                  </a:schemeClr>
                </a:solidFill>
                <a:latin typeface="Constantia" pitchFamily="18" charset="0"/>
              </a:rPr>
              <a:t>Engg</a:t>
            </a:r>
            <a:r>
              <a:rPr lang="en-US" sz="1600" b="1" dirty="0">
                <a:solidFill>
                  <a:schemeClr val="tx2">
                    <a:lumMod val="50000"/>
                  </a:schemeClr>
                </a:solidFill>
                <a:latin typeface="Constantia" pitchFamily="18" charset="0"/>
              </a:rPr>
              <a:t>) EEE, </a:t>
            </a:r>
          </a:p>
          <a:p>
            <a:r>
              <a:rPr lang="en-US" sz="1600" b="1" dirty="0">
                <a:solidFill>
                  <a:schemeClr val="tx2">
                    <a:lumMod val="50000"/>
                  </a:schemeClr>
                </a:solidFill>
                <a:latin typeface="Constantia" pitchFamily="18" charset="0"/>
              </a:rPr>
              <a:t>Bangladesh University of Engineering and Technology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B801F2FF-E42B-30FA-27F4-D19EE9C26791}"/>
              </a:ext>
            </a:extLst>
          </p:cNvPr>
          <p:cNvSpPr/>
          <p:nvPr/>
        </p:nvSpPr>
        <p:spPr>
          <a:xfrm>
            <a:off x="6629400" y="1049283"/>
            <a:ext cx="1828800" cy="2073414"/>
          </a:xfrm>
          <a:prstGeom prst="round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20000" t="-6000" r="-20000" b="-25000"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E9C6B4E-0D46-653E-2545-F38661EDB9E7}"/>
              </a:ext>
            </a:extLst>
          </p:cNvPr>
          <p:cNvSpPr/>
          <p:nvPr/>
        </p:nvSpPr>
        <p:spPr>
          <a:xfrm>
            <a:off x="0" y="4735770"/>
            <a:ext cx="9144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Britannic Bold" pitchFamily="34" charset="0"/>
              </a:rPr>
              <a:t>Workshop on Advanced Robotics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25" descr="videoblocks-structures-of-lines-on-a-white-background-abstract-space-background-geometry-surfaces-lines-and-points-can-be-used-as-digital-dynamic-wallpaper-technology-background-seamless-loop_h0f8i0gukq_thumbnail-full0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361950"/>
            <a:ext cx="9144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solidFill>
                  <a:schemeClr val="tx2">
                    <a:lumMod val="75000"/>
                  </a:schemeClr>
                </a:solidFill>
                <a:latin typeface="Britannic Bold" pitchFamily="34" charset="0"/>
              </a:rPr>
              <a:t>Add a Motor Driver !!</a:t>
            </a:r>
          </a:p>
        </p:txBody>
      </p:sp>
      <p:pic>
        <p:nvPicPr>
          <p:cNvPr id="9" name="Picture 8" descr="l293d-motor-driver-500x50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6600" y="1733550"/>
            <a:ext cx="2789394" cy="25717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25" descr="videoblocks-structures-of-lines-on-a-white-background-abstract-space-background-geometry-surfaces-lines-and-points-can-be-used-as-digital-dynamic-wallpaper-technology-background-seamless-loop_h0f8i0gukq_thumbnail-full0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9" name="Picture 8" descr="l293d-motor-driver-500x500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743200" y="2343150"/>
            <a:ext cx="2514600" cy="2318396"/>
          </a:xfrm>
          <a:prstGeom prst="rect">
            <a:avLst/>
          </a:prstGeom>
        </p:spPr>
      </p:pic>
      <p:pic>
        <p:nvPicPr>
          <p:cNvPr id="10" name="Picture 9" descr="L293D-Motor-Driver-IC-H-Bridge-DC-Motor-Driver-IC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62000" y="590550"/>
            <a:ext cx="1219200" cy="1219200"/>
          </a:xfrm>
          <a:prstGeom prst="rect">
            <a:avLst/>
          </a:prstGeom>
        </p:spPr>
      </p:pic>
      <p:pic>
        <p:nvPicPr>
          <p:cNvPr id="11" name="Picture 10" descr="L293-MOTOR-SHIELD-FOR-ARDUINO-2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00" y="2343150"/>
            <a:ext cx="2286000" cy="2286000"/>
          </a:xfrm>
          <a:prstGeom prst="rect">
            <a:avLst/>
          </a:prstGeom>
        </p:spPr>
      </p:pic>
      <p:pic>
        <p:nvPicPr>
          <p:cNvPr id="12" name="Picture 11" descr="l298N-ic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71800" y="666750"/>
            <a:ext cx="1524000" cy="1218514"/>
          </a:xfrm>
          <a:prstGeom prst="rect">
            <a:avLst/>
          </a:prstGeom>
        </p:spPr>
      </p:pic>
      <p:pic>
        <p:nvPicPr>
          <p:cNvPr id="13" name="Picture 12" descr="tb6612fng.jp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019800" y="2800350"/>
            <a:ext cx="2038350" cy="203835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7162800" y="4400550"/>
            <a:ext cx="18101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dirty="0">
                <a:solidFill>
                  <a:schemeClr val="tx2">
                    <a:lumMod val="75000"/>
                  </a:schemeClr>
                </a:solidFill>
                <a:latin typeface="Constantia" pitchFamily="18" charset="0"/>
              </a:rPr>
              <a:t>TB6612FNG</a:t>
            </a:r>
          </a:p>
        </p:txBody>
      </p:sp>
      <p:pic>
        <p:nvPicPr>
          <p:cNvPr id="15" name="Picture 14" descr="bts7960-motor-driver-module-43a.jp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562600" y="361950"/>
            <a:ext cx="2266950" cy="226695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7010400" y="2038350"/>
            <a:ext cx="139288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dirty="0">
                <a:solidFill>
                  <a:schemeClr val="tx2">
                    <a:lumMod val="75000"/>
                  </a:schemeClr>
                </a:solidFill>
                <a:latin typeface="Constantia" pitchFamily="18" charset="0"/>
              </a:rPr>
              <a:t>BTS7960</a:t>
            </a:r>
          </a:p>
        </p:txBody>
      </p:sp>
      <p:sp>
        <p:nvSpPr>
          <p:cNvPr id="8" name="Rectangle 7"/>
          <p:cNvSpPr/>
          <p:nvPr/>
        </p:nvSpPr>
        <p:spPr>
          <a:xfrm>
            <a:off x="1600200" y="1276350"/>
            <a:ext cx="92884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dirty="0">
                <a:solidFill>
                  <a:schemeClr val="tx2">
                    <a:lumMod val="75000"/>
                  </a:schemeClr>
                </a:solidFill>
                <a:latin typeface="Constantia" pitchFamily="18" charset="0"/>
              </a:rPr>
              <a:t>l293d</a:t>
            </a:r>
          </a:p>
        </p:txBody>
      </p:sp>
      <p:sp>
        <p:nvSpPr>
          <p:cNvPr id="7" name="Rectangle 6"/>
          <p:cNvSpPr/>
          <p:nvPr/>
        </p:nvSpPr>
        <p:spPr>
          <a:xfrm>
            <a:off x="4191000" y="1504950"/>
            <a:ext cx="96231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dirty="0">
                <a:solidFill>
                  <a:schemeClr val="tx2">
                    <a:lumMod val="75000"/>
                  </a:schemeClr>
                </a:solidFill>
                <a:latin typeface="Constantia" pitchFamily="18" charset="0"/>
              </a:rPr>
              <a:t>l298n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25" descr="videoblocks-structures-of-lines-on-a-white-background-abstract-space-background-geometry-surfaces-lines-and-points-can-be-used-as-digital-dynamic-wallpaper-technology-background-seamless-loop_h0f8i0gukq_thumbnail-full0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0"/>
            <a:ext cx="9144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solidFill>
                  <a:schemeClr val="tx2">
                    <a:lumMod val="75000"/>
                  </a:schemeClr>
                </a:solidFill>
                <a:latin typeface="Britannic Bold" pitchFamily="34" charset="0"/>
              </a:rPr>
              <a:t>The H-Bridge</a:t>
            </a:r>
          </a:p>
        </p:txBody>
      </p:sp>
      <p:sp>
        <p:nvSpPr>
          <p:cNvPr id="12" name="Isosceles Triangle 11"/>
          <p:cNvSpPr/>
          <p:nvPr/>
        </p:nvSpPr>
        <p:spPr>
          <a:xfrm>
            <a:off x="4191000" y="819150"/>
            <a:ext cx="838200" cy="304800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3048000" y="2952750"/>
            <a:ext cx="1447800" cy="762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4724400" y="2952750"/>
            <a:ext cx="1447800" cy="762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048000" y="2495550"/>
            <a:ext cx="76200" cy="4572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6096000" y="2495550"/>
            <a:ext cx="76200" cy="4572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3048000" y="3028950"/>
            <a:ext cx="76200" cy="4572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6096000" y="3028950"/>
            <a:ext cx="76200" cy="4572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3048000" y="1352550"/>
            <a:ext cx="76200" cy="4572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6096000" y="1352550"/>
            <a:ext cx="76200" cy="4572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3048000" y="4171950"/>
            <a:ext cx="76200" cy="4572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6096000" y="4171950"/>
            <a:ext cx="76200" cy="4572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3124200" y="1352550"/>
            <a:ext cx="1447800" cy="762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4572000" y="1123950"/>
            <a:ext cx="76200" cy="3048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4648200" y="1352550"/>
            <a:ext cx="1447800" cy="762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4114800" y="2419350"/>
            <a:ext cx="1066800" cy="1143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M</a:t>
            </a:r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4648200" y="4552950"/>
            <a:ext cx="1447800" cy="762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3124200" y="4552950"/>
            <a:ext cx="1447800" cy="762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4572000" y="4552950"/>
            <a:ext cx="76200" cy="2286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4343400" y="4781550"/>
            <a:ext cx="533400" cy="76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4495800" y="4933950"/>
            <a:ext cx="228600" cy="76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Left Arrow Callout 35"/>
          <p:cNvSpPr/>
          <p:nvPr/>
        </p:nvSpPr>
        <p:spPr>
          <a:xfrm>
            <a:off x="2362200" y="1809750"/>
            <a:ext cx="609600" cy="685800"/>
          </a:xfrm>
          <a:prstGeom prst="leftArrowCallout">
            <a:avLst>
              <a:gd name="adj1" fmla="val 10852"/>
              <a:gd name="adj2" fmla="val 30233"/>
              <a:gd name="adj3" fmla="val 38953"/>
              <a:gd name="adj4" fmla="val 12845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Left Arrow Callout 38"/>
          <p:cNvSpPr/>
          <p:nvPr/>
        </p:nvSpPr>
        <p:spPr>
          <a:xfrm flipH="1">
            <a:off x="6248400" y="1809750"/>
            <a:ext cx="609600" cy="685800"/>
          </a:xfrm>
          <a:prstGeom prst="leftArrowCallout">
            <a:avLst>
              <a:gd name="adj1" fmla="val 10852"/>
              <a:gd name="adj2" fmla="val 30233"/>
              <a:gd name="adj3" fmla="val 38953"/>
              <a:gd name="adj4" fmla="val 12845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3429000" y="819150"/>
            <a:ext cx="7153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Arial Black" pitchFamily="34" charset="0"/>
              </a:rPr>
              <a:t>VCC</a:t>
            </a:r>
          </a:p>
        </p:txBody>
      </p:sp>
      <p:sp>
        <p:nvSpPr>
          <p:cNvPr id="42" name="Rectangle 41"/>
          <p:cNvSpPr/>
          <p:nvPr/>
        </p:nvSpPr>
        <p:spPr>
          <a:xfrm>
            <a:off x="3429000" y="4774168"/>
            <a:ext cx="7489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Arial Black" pitchFamily="34" charset="0"/>
              </a:rPr>
              <a:t>GND</a:t>
            </a:r>
          </a:p>
        </p:txBody>
      </p:sp>
      <p:sp>
        <p:nvSpPr>
          <p:cNvPr id="43" name="Rectangle 42"/>
          <p:cNvSpPr/>
          <p:nvPr/>
        </p:nvSpPr>
        <p:spPr>
          <a:xfrm>
            <a:off x="1676400" y="1962150"/>
            <a:ext cx="7232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Arial Black" pitchFamily="34" charset="0"/>
              </a:rPr>
              <a:t>IN 1</a:t>
            </a:r>
          </a:p>
        </p:txBody>
      </p:sp>
      <p:sp>
        <p:nvSpPr>
          <p:cNvPr id="44" name="Rectangle 43"/>
          <p:cNvSpPr/>
          <p:nvPr/>
        </p:nvSpPr>
        <p:spPr>
          <a:xfrm>
            <a:off x="6858000" y="3638550"/>
            <a:ext cx="7232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Arial Black" pitchFamily="34" charset="0"/>
              </a:rPr>
              <a:t>IN 1</a:t>
            </a:r>
          </a:p>
        </p:txBody>
      </p:sp>
      <p:sp>
        <p:nvSpPr>
          <p:cNvPr id="45" name="Rectangle 44"/>
          <p:cNvSpPr/>
          <p:nvPr/>
        </p:nvSpPr>
        <p:spPr>
          <a:xfrm>
            <a:off x="1676400" y="3638550"/>
            <a:ext cx="7232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Arial Black" pitchFamily="34" charset="0"/>
              </a:rPr>
              <a:t>IN 2</a:t>
            </a:r>
          </a:p>
        </p:txBody>
      </p:sp>
      <p:sp>
        <p:nvSpPr>
          <p:cNvPr id="46" name="Rectangle 45"/>
          <p:cNvSpPr/>
          <p:nvPr/>
        </p:nvSpPr>
        <p:spPr>
          <a:xfrm>
            <a:off x="6858000" y="1962150"/>
            <a:ext cx="7232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Arial Black" pitchFamily="34" charset="0"/>
              </a:rPr>
              <a:t>IN 2</a:t>
            </a:r>
          </a:p>
        </p:txBody>
      </p:sp>
      <p:sp>
        <p:nvSpPr>
          <p:cNvPr id="47" name="Left Arrow Callout 46"/>
          <p:cNvSpPr/>
          <p:nvPr/>
        </p:nvSpPr>
        <p:spPr>
          <a:xfrm>
            <a:off x="2362200" y="3486150"/>
            <a:ext cx="609600" cy="685800"/>
          </a:xfrm>
          <a:prstGeom prst="leftArrowCallout">
            <a:avLst>
              <a:gd name="adj1" fmla="val 10852"/>
              <a:gd name="adj2" fmla="val 30233"/>
              <a:gd name="adj3" fmla="val 38953"/>
              <a:gd name="adj4" fmla="val 12845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Left Arrow Callout 47"/>
          <p:cNvSpPr/>
          <p:nvPr/>
        </p:nvSpPr>
        <p:spPr>
          <a:xfrm flipH="1">
            <a:off x="6248400" y="3486150"/>
            <a:ext cx="609600" cy="685800"/>
          </a:xfrm>
          <a:prstGeom prst="leftArrowCallout">
            <a:avLst>
              <a:gd name="adj1" fmla="val 10852"/>
              <a:gd name="adj2" fmla="val 30233"/>
              <a:gd name="adj3" fmla="val 38953"/>
              <a:gd name="adj4" fmla="val 12845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2.59259E-6 L 0.01666 2.59259E-6 " pathEditMode="relative" ptsTypes="AA">
                                      <p:cBhvr>
                                        <p:cTn id="6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2.59259E-6 L -0.01667 2.59259E-6 " pathEditMode="relative" ptsTypes="AA">
                                      <p:cBhvr>
                                        <p:cTn id="8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9900"/>
                                      </p:to>
                                    </p:animClr>
                                    <p:set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9900"/>
                                      </p:to>
                                    </p:animClr>
                                    <p:set>
                                      <p:cBhvr>
                                        <p:cTn id="1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9900"/>
                                      </p:to>
                                    </p:animClr>
                                    <p:set>
                                      <p:cBhvr>
                                        <p:cTn id="2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9900"/>
                                      </p:to>
                                    </p:animClr>
                                    <p:set>
                                      <p:cBhvr>
                                        <p:cTn id="2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9900"/>
                                      </p:to>
                                    </p:animClr>
                                    <p:set>
                                      <p:cBhvr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9900"/>
                                      </p:to>
                                    </p:animClr>
                                    <p:set>
                                      <p:cBhvr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9900"/>
                                      </p:to>
                                    </p:animClr>
                                    <p:set>
                                      <p:cBhvr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9900"/>
                                      </p:to>
                                    </p:animClr>
                                    <p:set>
                                      <p:cBhvr>
                                        <p:cTn id="4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9900"/>
                                      </p:to>
                                    </p:animClr>
                                    <p:set>
                                      <p:cBhvr>
                                        <p:cTn id="4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9900"/>
                                      </p:to>
                                    </p:animClr>
                                    <p:set>
                                      <p:cBhvr>
                                        <p:cTn id="4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9900"/>
                                      </p:to>
                                    </p:animClr>
                                    <p:set>
                                      <p:cBhvr>
                                        <p:cTn id="5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9900"/>
                                      </p:to>
                                    </p:animClr>
                                    <p:set>
                                      <p:cBhvr>
                                        <p:cTn id="5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8" presetClass="emph" presetSubtype="0" repeatCount="1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5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36" grpId="0" animBg="1"/>
      <p:bldP spid="4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25" descr="videoblocks-structures-of-lines-on-a-white-background-abstract-space-background-geometry-surfaces-lines-and-points-can-be-used-as-digital-dynamic-wallpaper-technology-background-seamless-loop_h0f8i0gukq_thumbnail-full0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0"/>
            <a:ext cx="9144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solidFill>
                  <a:schemeClr val="tx2">
                    <a:lumMod val="75000"/>
                  </a:schemeClr>
                </a:solidFill>
                <a:latin typeface="Britannic Bold" pitchFamily="34" charset="0"/>
              </a:rPr>
              <a:t>The H-Bridge</a:t>
            </a:r>
          </a:p>
        </p:txBody>
      </p:sp>
      <p:sp>
        <p:nvSpPr>
          <p:cNvPr id="12" name="Isosceles Triangle 11"/>
          <p:cNvSpPr/>
          <p:nvPr/>
        </p:nvSpPr>
        <p:spPr>
          <a:xfrm>
            <a:off x="4191000" y="819150"/>
            <a:ext cx="838200" cy="304800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3048000" y="2952750"/>
            <a:ext cx="1447800" cy="762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4724400" y="2952750"/>
            <a:ext cx="1447800" cy="762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048000" y="2495550"/>
            <a:ext cx="76200" cy="4572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6096000" y="2495550"/>
            <a:ext cx="76200" cy="4572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3048000" y="3028950"/>
            <a:ext cx="76200" cy="4572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6096000" y="3028950"/>
            <a:ext cx="76200" cy="4572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3048000" y="1352550"/>
            <a:ext cx="76200" cy="4572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6096000" y="1352550"/>
            <a:ext cx="76200" cy="4572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3048000" y="4171950"/>
            <a:ext cx="76200" cy="4572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6096000" y="4171950"/>
            <a:ext cx="76200" cy="4572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3124200" y="1352550"/>
            <a:ext cx="1447800" cy="762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4572000" y="1123950"/>
            <a:ext cx="76200" cy="3048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4648200" y="1352550"/>
            <a:ext cx="1447800" cy="762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4114800" y="2419350"/>
            <a:ext cx="1066800" cy="1143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M</a:t>
            </a:r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4648200" y="4552950"/>
            <a:ext cx="1447800" cy="762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3124200" y="4552950"/>
            <a:ext cx="1447800" cy="762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4572000" y="4552950"/>
            <a:ext cx="76200" cy="2286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4343400" y="4781550"/>
            <a:ext cx="533400" cy="76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4495800" y="4933950"/>
            <a:ext cx="228600" cy="76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Left Arrow Callout 35"/>
          <p:cNvSpPr/>
          <p:nvPr/>
        </p:nvSpPr>
        <p:spPr>
          <a:xfrm>
            <a:off x="2362200" y="1809750"/>
            <a:ext cx="609600" cy="685800"/>
          </a:xfrm>
          <a:prstGeom prst="leftArrowCallout">
            <a:avLst>
              <a:gd name="adj1" fmla="val 10852"/>
              <a:gd name="adj2" fmla="val 30233"/>
              <a:gd name="adj3" fmla="val 38953"/>
              <a:gd name="adj4" fmla="val 12845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Left Arrow Callout 38"/>
          <p:cNvSpPr/>
          <p:nvPr/>
        </p:nvSpPr>
        <p:spPr>
          <a:xfrm flipH="1">
            <a:off x="6248400" y="1809750"/>
            <a:ext cx="609600" cy="685800"/>
          </a:xfrm>
          <a:prstGeom prst="leftArrowCallout">
            <a:avLst>
              <a:gd name="adj1" fmla="val 10852"/>
              <a:gd name="adj2" fmla="val 30233"/>
              <a:gd name="adj3" fmla="val 38953"/>
              <a:gd name="adj4" fmla="val 12845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3429000" y="819150"/>
            <a:ext cx="7153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Arial Black" pitchFamily="34" charset="0"/>
              </a:rPr>
              <a:t>VCC</a:t>
            </a:r>
          </a:p>
        </p:txBody>
      </p:sp>
      <p:sp>
        <p:nvSpPr>
          <p:cNvPr id="42" name="Rectangle 41"/>
          <p:cNvSpPr/>
          <p:nvPr/>
        </p:nvSpPr>
        <p:spPr>
          <a:xfrm>
            <a:off x="3429000" y="4774168"/>
            <a:ext cx="7489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Arial Black" pitchFamily="34" charset="0"/>
              </a:rPr>
              <a:t>GND</a:t>
            </a:r>
          </a:p>
        </p:txBody>
      </p:sp>
      <p:sp>
        <p:nvSpPr>
          <p:cNvPr id="43" name="Rectangle 42"/>
          <p:cNvSpPr/>
          <p:nvPr/>
        </p:nvSpPr>
        <p:spPr>
          <a:xfrm>
            <a:off x="1676400" y="1962150"/>
            <a:ext cx="7232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Arial Black" pitchFamily="34" charset="0"/>
              </a:rPr>
              <a:t>IN 1</a:t>
            </a:r>
          </a:p>
        </p:txBody>
      </p:sp>
      <p:sp>
        <p:nvSpPr>
          <p:cNvPr id="44" name="Rectangle 43"/>
          <p:cNvSpPr/>
          <p:nvPr/>
        </p:nvSpPr>
        <p:spPr>
          <a:xfrm>
            <a:off x="6858000" y="3638550"/>
            <a:ext cx="7232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Arial Black" pitchFamily="34" charset="0"/>
              </a:rPr>
              <a:t>IN 1</a:t>
            </a:r>
          </a:p>
        </p:txBody>
      </p:sp>
      <p:sp>
        <p:nvSpPr>
          <p:cNvPr id="45" name="Rectangle 44"/>
          <p:cNvSpPr/>
          <p:nvPr/>
        </p:nvSpPr>
        <p:spPr>
          <a:xfrm>
            <a:off x="1676400" y="3638550"/>
            <a:ext cx="7232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Arial Black" pitchFamily="34" charset="0"/>
              </a:rPr>
              <a:t>IN 2</a:t>
            </a:r>
          </a:p>
        </p:txBody>
      </p:sp>
      <p:sp>
        <p:nvSpPr>
          <p:cNvPr id="46" name="Rectangle 45"/>
          <p:cNvSpPr/>
          <p:nvPr/>
        </p:nvSpPr>
        <p:spPr>
          <a:xfrm>
            <a:off x="6858000" y="1962150"/>
            <a:ext cx="7232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Arial Black" pitchFamily="34" charset="0"/>
              </a:rPr>
              <a:t>IN 2</a:t>
            </a:r>
          </a:p>
        </p:txBody>
      </p:sp>
      <p:sp>
        <p:nvSpPr>
          <p:cNvPr id="47" name="Left Arrow Callout 46"/>
          <p:cNvSpPr/>
          <p:nvPr/>
        </p:nvSpPr>
        <p:spPr>
          <a:xfrm>
            <a:off x="2362200" y="3486150"/>
            <a:ext cx="609600" cy="685800"/>
          </a:xfrm>
          <a:prstGeom prst="leftArrowCallout">
            <a:avLst>
              <a:gd name="adj1" fmla="val 10852"/>
              <a:gd name="adj2" fmla="val 30233"/>
              <a:gd name="adj3" fmla="val 38953"/>
              <a:gd name="adj4" fmla="val 12845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Left Arrow Callout 47"/>
          <p:cNvSpPr/>
          <p:nvPr/>
        </p:nvSpPr>
        <p:spPr>
          <a:xfrm flipH="1">
            <a:off x="6248400" y="3486150"/>
            <a:ext cx="609600" cy="685800"/>
          </a:xfrm>
          <a:prstGeom prst="leftArrowCallout">
            <a:avLst>
              <a:gd name="adj1" fmla="val 10852"/>
              <a:gd name="adj2" fmla="val 30233"/>
              <a:gd name="adj3" fmla="val 38953"/>
              <a:gd name="adj4" fmla="val 12845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2.59259E-6 L -0.01667 2.59259E-6 " pathEditMode="relative" ptsTypes="AA">
                                      <p:cBhvr>
                                        <p:cTn id="6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2.59259E-6 L 0.01666 2.59259E-6 " pathEditMode="relative" ptsTypes="AA">
                                      <p:cBhvr>
                                        <p:cTn id="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9900"/>
                                      </p:to>
                                    </p:animClr>
                                    <p:set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9900"/>
                                      </p:to>
                                    </p:animClr>
                                    <p:set>
                                      <p:cBhvr>
                                        <p:cTn id="1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9900"/>
                                      </p:to>
                                    </p:animClr>
                                    <p:set>
                                      <p:cBhvr>
                                        <p:cTn id="2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9900"/>
                                      </p:to>
                                    </p:animClr>
                                    <p:set>
                                      <p:cBhvr>
                                        <p:cTn id="2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9900"/>
                                      </p:to>
                                    </p:animClr>
                                    <p:set>
                                      <p:cBhvr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9900"/>
                                      </p:to>
                                    </p:animClr>
                                    <p:set>
                                      <p:cBhvr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9900"/>
                                      </p:to>
                                    </p:animClr>
                                    <p:set>
                                      <p:cBhvr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9900"/>
                                      </p:to>
                                    </p:animClr>
                                    <p:set>
                                      <p:cBhvr>
                                        <p:cTn id="4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9900"/>
                                      </p:to>
                                    </p:animClr>
                                    <p:set>
                                      <p:cBhvr>
                                        <p:cTn id="4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9900"/>
                                      </p:to>
                                    </p:animClr>
                                    <p:set>
                                      <p:cBhvr>
                                        <p:cTn id="4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9900"/>
                                      </p:to>
                                    </p:animClr>
                                    <p:set>
                                      <p:cBhvr>
                                        <p:cTn id="5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9900"/>
                                      </p:to>
                                    </p:animClr>
                                    <p:set>
                                      <p:cBhvr>
                                        <p:cTn id="5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8" presetClass="emph" presetSubtype="0" repeatCount="1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5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39" grpId="0" animBg="1"/>
      <p:bldP spid="4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25" descr="videoblocks-structures-of-lines-on-a-white-background-abstract-space-background-geometry-surfaces-lines-and-points-can-be-used-as-digital-dynamic-wallpaper-technology-background-seamless-loop_h0f8i0gukq_thumbnail-full0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209550"/>
            <a:ext cx="9144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solidFill>
                  <a:schemeClr val="tx2">
                    <a:lumMod val="75000"/>
                  </a:schemeClr>
                </a:solidFill>
                <a:latin typeface="Britannic Bold" pitchFamily="34" charset="0"/>
              </a:rPr>
              <a:t>Working with the L298N</a:t>
            </a:r>
          </a:p>
        </p:txBody>
      </p:sp>
      <p:pic>
        <p:nvPicPr>
          <p:cNvPr id="9" name="Picture 8" descr="motor_driver_bb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2600" y="1306830"/>
            <a:ext cx="5791200" cy="383667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25" descr="videoblocks-structures-of-lines-on-a-white-background-abstract-space-background-geometry-surfaces-lines-and-points-can-be-used-as-digital-dynamic-wallpaper-technology-background-seamless-loop_h0f8i0gukq_thumbnail-full0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133350"/>
            <a:ext cx="9144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solidFill>
                  <a:schemeClr val="tx2">
                    <a:lumMod val="75000"/>
                  </a:schemeClr>
                </a:solidFill>
                <a:latin typeface="Britannic Bold" pitchFamily="34" charset="0"/>
              </a:rPr>
              <a:t>What is Happening Here?</a:t>
            </a:r>
          </a:p>
        </p:txBody>
      </p:sp>
      <p:sp>
        <p:nvSpPr>
          <p:cNvPr id="9" name="Isosceles Triangle 8"/>
          <p:cNvSpPr/>
          <p:nvPr/>
        </p:nvSpPr>
        <p:spPr>
          <a:xfrm>
            <a:off x="6477000" y="819150"/>
            <a:ext cx="838200" cy="304800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334000" y="2952750"/>
            <a:ext cx="1447800" cy="762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7010400" y="2952750"/>
            <a:ext cx="1447800" cy="762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334000" y="2495550"/>
            <a:ext cx="76200" cy="4572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8382000" y="2495550"/>
            <a:ext cx="76200" cy="4572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5334000" y="3028950"/>
            <a:ext cx="76200" cy="4572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8382000" y="3028950"/>
            <a:ext cx="76200" cy="4572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5334000" y="1352550"/>
            <a:ext cx="76200" cy="4572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8382000" y="1352550"/>
            <a:ext cx="76200" cy="4572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5334000" y="4171950"/>
            <a:ext cx="76200" cy="4572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8382000" y="4171950"/>
            <a:ext cx="76200" cy="4572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5410200" y="1352550"/>
            <a:ext cx="1447800" cy="762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6858000" y="1123950"/>
            <a:ext cx="76200" cy="3048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6934200" y="1352550"/>
            <a:ext cx="1447800" cy="762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6400800" y="2419350"/>
            <a:ext cx="1066800" cy="1143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M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6934200" y="4552950"/>
            <a:ext cx="1447800" cy="762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5410200" y="4552950"/>
            <a:ext cx="1447800" cy="762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6858000" y="4552950"/>
            <a:ext cx="76200" cy="2286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6629400" y="4781550"/>
            <a:ext cx="533400" cy="76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6781800" y="4933950"/>
            <a:ext cx="228600" cy="76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Left Arrow Callout 28"/>
          <p:cNvSpPr/>
          <p:nvPr/>
        </p:nvSpPr>
        <p:spPr>
          <a:xfrm>
            <a:off x="4800600" y="1809750"/>
            <a:ext cx="609600" cy="685800"/>
          </a:xfrm>
          <a:prstGeom prst="leftArrowCallout">
            <a:avLst>
              <a:gd name="adj1" fmla="val 10852"/>
              <a:gd name="adj2" fmla="val 30233"/>
              <a:gd name="adj3" fmla="val 38953"/>
              <a:gd name="adj4" fmla="val 12845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Left Arrow Callout 29"/>
          <p:cNvSpPr/>
          <p:nvPr/>
        </p:nvSpPr>
        <p:spPr>
          <a:xfrm>
            <a:off x="4648200" y="3486150"/>
            <a:ext cx="609600" cy="685800"/>
          </a:xfrm>
          <a:prstGeom prst="leftArrowCallout">
            <a:avLst>
              <a:gd name="adj1" fmla="val 10852"/>
              <a:gd name="adj2" fmla="val 30233"/>
              <a:gd name="adj3" fmla="val 38953"/>
              <a:gd name="adj4" fmla="val 12845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Left Arrow Callout 30"/>
          <p:cNvSpPr/>
          <p:nvPr/>
        </p:nvSpPr>
        <p:spPr>
          <a:xfrm flipH="1">
            <a:off x="8534400" y="1809750"/>
            <a:ext cx="609600" cy="685800"/>
          </a:xfrm>
          <a:prstGeom prst="leftArrowCallout">
            <a:avLst>
              <a:gd name="adj1" fmla="val 10852"/>
              <a:gd name="adj2" fmla="val 30233"/>
              <a:gd name="adj3" fmla="val 38953"/>
              <a:gd name="adj4" fmla="val 12845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Left Arrow Callout 31"/>
          <p:cNvSpPr/>
          <p:nvPr/>
        </p:nvSpPr>
        <p:spPr>
          <a:xfrm flipH="1">
            <a:off x="8382000" y="3486150"/>
            <a:ext cx="609600" cy="685800"/>
          </a:xfrm>
          <a:prstGeom prst="leftArrowCallout">
            <a:avLst>
              <a:gd name="adj1" fmla="val 10852"/>
              <a:gd name="adj2" fmla="val 30233"/>
              <a:gd name="adj3" fmla="val 38953"/>
              <a:gd name="adj4" fmla="val 12845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Circular Arrow 32"/>
          <p:cNvSpPr/>
          <p:nvPr/>
        </p:nvSpPr>
        <p:spPr>
          <a:xfrm>
            <a:off x="6096000" y="1885950"/>
            <a:ext cx="1676400" cy="1524000"/>
          </a:xfrm>
          <a:prstGeom prst="circularArrow">
            <a:avLst>
              <a:gd name="adj1" fmla="val 6082"/>
              <a:gd name="adj2" fmla="val 756367"/>
              <a:gd name="adj3" fmla="val 20423984"/>
              <a:gd name="adj4" fmla="val 10800000"/>
              <a:gd name="adj5" fmla="val 9250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9" name="Isosceles Triangle 58"/>
          <p:cNvSpPr/>
          <p:nvPr/>
        </p:nvSpPr>
        <p:spPr>
          <a:xfrm>
            <a:off x="1828800" y="819150"/>
            <a:ext cx="838200" cy="304800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/>
          <p:cNvSpPr/>
          <p:nvPr/>
        </p:nvSpPr>
        <p:spPr>
          <a:xfrm>
            <a:off x="685800" y="2952750"/>
            <a:ext cx="1447800" cy="762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/>
          <p:cNvSpPr/>
          <p:nvPr/>
        </p:nvSpPr>
        <p:spPr>
          <a:xfrm>
            <a:off x="2362200" y="2952750"/>
            <a:ext cx="1447800" cy="762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/>
          <p:cNvSpPr/>
          <p:nvPr/>
        </p:nvSpPr>
        <p:spPr>
          <a:xfrm>
            <a:off x="685800" y="2495550"/>
            <a:ext cx="76200" cy="4572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/>
          <p:cNvSpPr/>
          <p:nvPr/>
        </p:nvSpPr>
        <p:spPr>
          <a:xfrm>
            <a:off x="3733800" y="2495550"/>
            <a:ext cx="76200" cy="4572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/>
          <p:cNvSpPr/>
          <p:nvPr/>
        </p:nvSpPr>
        <p:spPr>
          <a:xfrm>
            <a:off x="685800" y="3028950"/>
            <a:ext cx="76200" cy="4572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/>
          <p:cNvSpPr/>
          <p:nvPr/>
        </p:nvSpPr>
        <p:spPr>
          <a:xfrm>
            <a:off x="3733800" y="3028950"/>
            <a:ext cx="76200" cy="4572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685800" y="1352550"/>
            <a:ext cx="76200" cy="4572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/>
          <p:cNvSpPr/>
          <p:nvPr/>
        </p:nvSpPr>
        <p:spPr>
          <a:xfrm>
            <a:off x="3733800" y="1352550"/>
            <a:ext cx="76200" cy="4572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/>
          <p:cNvSpPr/>
          <p:nvPr/>
        </p:nvSpPr>
        <p:spPr>
          <a:xfrm>
            <a:off x="685800" y="4171950"/>
            <a:ext cx="76200" cy="4572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/>
          <p:cNvSpPr/>
          <p:nvPr/>
        </p:nvSpPr>
        <p:spPr>
          <a:xfrm>
            <a:off x="3733800" y="4171950"/>
            <a:ext cx="76200" cy="4572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/>
          <p:cNvSpPr/>
          <p:nvPr/>
        </p:nvSpPr>
        <p:spPr>
          <a:xfrm>
            <a:off x="762000" y="1352550"/>
            <a:ext cx="1447800" cy="762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2209800" y="1123950"/>
            <a:ext cx="76200" cy="3048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/>
          <p:cNvSpPr/>
          <p:nvPr/>
        </p:nvSpPr>
        <p:spPr>
          <a:xfrm>
            <a:off x="2286000" y="1352550"/>
            <a:ext cx="1447800" cy="762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/>
          <p:cNvSpPr/>
          <p:nvPr/>
        </p:nvSpPr>
        <p:spPr>
          <a:xfrm>
            <a:off x="1752600" y="2419350"/>
            <a:ext cx="1066800" cy="1143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M</a:t>
            </a:r>
            <a:endParaRPr lang="en-US" dirty="0"/>
          </a:p>
        </p:txBody>
      </p:sp>
      <p:sp>
        <p:nvSpPr>
          <p:cNvPr id="74" name="Rectangle 73"/>
          <p:cNvSpPr/>
          <p:nvPr/>
        </p:nvSpPr>
        <p:spPr>
          <a:xfrm>
            <a:off x="2286000" y="4552950"/>
            <a:ext cx="1447800" cy="762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762000" y="4552950"/>
            <a:ext cx="1447800" cy="762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2209800" y="4552950"/>
            <a:ext cx="76200" cy="2286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1981200" y="4781550"/>
            <a:ext cx="533400" cy="76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2133600" y="4933950"/>
            <a:ext cx="228600" cy="76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Left Arrow Callout 78"/>
          <p:cNvSpPr/>
          <p:nvPr/>
        </p:nvSpPr>
        <p:spPr>
          <a:xfrm>
            <a:off x="0" y="1809750"/>
            <a:ext cx="609600" cy="685800"/>
          </a:xfrm>
          <a:prstGeom prst="leftArrowCallout">
            <a:avLst>
              <a:gd name="adj1" fmla="val 10852"/>
              <a:gd name="adj2" fmla="val 30233"/>
              <a:gd name="adj3" fmla="val 38953"/>
              <a:gd name="adj4" fmla="val 12845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Left Arrow Callout 79"/>
          <p:cNvSpPr/>
          <p:nvPr/>
        </p:nvSpPr>
        <p:spPr>
          <a:xfrm>
            <a:off x="152400" y="3486150"/>
            <a:ext cx="609600" cy="685800"/>
          </a:xfrm>
          <a:prstGeom prst="leftArrowCallout">
            <a:avLst>
              <a:gd name="adj1" fmla="val 10852"/>
              <a:gd name="adj2" fmla="val 30233"/>
              <a:gd name="adj3" fmla="val 38953"/>
              <a:gd name="adj4" fmla="val 12845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Left Arrow Callout 80"/>
          <p:cNvSpPr/>
          <p:nvPr/>
        </p:nvSpPr>
        <p:spPr>
          <a:xfrm flipH="1">
            <a:off x="3733800" y="1809750"/>
            <a:ext cx="609600" cy="685800"/>
          </a:xfrm>
          <a:prstGeom prst="leftArrowCallout">
            <a:avLst>
              <a:gd name="adj1" fmla="val 10852"/>
              <a:gd name="adj2" fmla="val 30233"/>
              <a:gd name="adj3" fmla="val 38953"/>
              <a:gd name="adj4" fmla="val 12845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Left Arrow Callout 81"/>
          <p:cNvSpPr/>
          <p:nvPr/>
        </p:nvSpPr>
        <p:spPr>
          <a:xfrm flipH="1">
            <a:off x="3886200" y="3486150"/>
            <a:ext cx="609600" cy="685800"/>
          </a:xfrm>
          <a:prstGeom prst="leftArrowCallout">
            <a:avLst>
              <a:gd name="adj1" fmla="val 10852"/>
              <a:gd name="adj2" fmla="val 30233"/>
              <a:gd name="adj3" fmla="val 38953"/>
              <a:gd name="adj4" fmla="val 12845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Circular Arrow 82"/>
          <p:cNvSpPr/>
          <p:nvPr/>
        </p:nvSpPr>
        <p:spPr>
          <a:xfrm flipH="1">
            <a:off x="1447800" y="1885950"/>
            <a:ext cx="1676400" cy="1524000"/>
          </a:xfrm>
          <a:prstGeom prst="circularArrow">
            <a:avLst>
              <a:gd name="adj1" fmla="val 6082"/>
              <a:gd name="adj2" fmla="val 756367"/>
              <a:gd name="adj3" fmla="val 20423984"/>
              <a:gd name="adj4" fmla="val 10800000"/>
              <a:gd name="adj5" fmla="val 9250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B22091A-ED99-0258-23A0-AD8BC0749A96}"/>
              </a:ext>
            </a:extLst>
          </p:cNvPr>
          <p:cNvSpPr/>
          <p:nvPr/>
        </p:nvSpPr>
        <p:spPr>
          <a:xfrm>
            <a:off x="0" y="-14586"/>
            <a:ext cx="9144000" cy="139310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4375309"/>
            <a:ext cx="2457450" cy="7681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361950"/>
            <a:ext cx="9144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Britannic Bold" pitchFamily="34" charset="0"/>
              </a:rPr>
              <a:t>Analog VS. Digital</a:t>
            </a:r>
          </a:p>
        </p:txBody>
      </p:sp>
      <p:sp>
        <p:nvSpPr>
          <p:cNvPr id="10" name="object 3"/>
          <p:cNvSpPr/>
          <p:nvPr/>
        </p:nvSpPr>
        <p:spPr>
          <a:xfrm>
            <a:off x="1463040" y="1762677"/>
            <a:ext cx="6217919" cy="28403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70875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3505200" y="1276350"/>
            <a:ext cx="5548122" cy="34667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915536" y="1474281"/>
            <a:ext cx="885825" cy="60484"/>
          </a:xfrm>
          <a:custGeom>
            <a:avLst/>
            <a:gdLst/>
            <a:ahLst/>
            <a:cxnLst/>
            <a:rect l="l" t="t" r="r" b="b"/>
            <a:pathLst>
              <a:path w="1181100" h="80644">
                <a:moveTo>
                  <a:pt x="1104879" y="48590"/>
                </a:moveTo>
                <a:lnTo>
                  <a:pt x="1104773" y="80390"/>
                </a:lnTo>
                <a:lnTo>
                  <a:pt x="1168805" y="48640"/>
                </a:lnTo>
                <a:lnTo>
                  <a:pt x="1117600" y="48640"/>
                </a:lnTo>
                <a:lnTo>
                  <a:pt x="1104879" y="48590"/>
                </a:lnTo>
                <a:close/>
              </a:path>
              <a:path w="1181100" h="80644">
                <a:moveTo>
                  <a:pt x="76326" y="0"/>
                </a:moveTo>
                <a:lnTo>
                  <a:pt x="0" y="37846"/>
                </a:lnTo>
                <a:lnTo>
                  <a:pt x="76073" y="76200"/>
                </a:lnTo>
                <a:lnTo>
                  <a:pt x="76178" y="44500"/>
                </a:lnTo>
                <a:lnTo>
                  <a:pt x="63500" y="44450"/>
                </a:lnTo>
                <a:lnTo>
                  <a:pt x="63500" y="31750"/>
                </a:lnTo>
                <a:lnTo>
                  <a:pt x="76221" y="31750"/>
                </a:lnTo>
                <a:lnTo>
                  <a:pt x="76326" y="0"/>
                </a:lnTo>
                <a:close/>
              </a:path>
              <a:path w="1181100" h="80644">
                <a:moveTo>
                  <a:pt x="1104921" y="35890"/>
                </a:moveTo>
                <a:lnTo>
                  <a:pt x="1104879" y="48590"/>
                </a:lnTo>
                <a:lnTo>
                  <a:pt x="1117600" y="48640"/>
                </a:lnTo>
                <a:lnTo>
                  <a:pt x="1117600" y="35940"/>
                </a:lnTo>
                <a:lnTo>
                  <a:pt x="1104921" y="35890"/>
                </a:lnTo>
                <a:close/>
              </a:path>
              <a:path w="1181100" h="80644">
                <a:moveTo>
                  <a:pt x="1105027" y="4190"/>
                </a:moveTo>
                <a:lnTo>
                  <a:pt x="1104921" y="35890"/>
                </a:lnTo>
                <a:lnTo>
                  <a:pt x="1117600" y="35940"/>
                </a:lnTo>
                <a:lnTo>
                  <a:pt x="1117600" y="48640"/>
                </a:lnTo>
                <a:lnTo>
                  <a:pt x="1168805" y="48640"/>
                </a:lnTo>
                <a:lnTo>
                  <a:pt x="1181100" y="42545"/>
                </a:lnTo>
                <a:lnTo>
                  <a:pt x="1105027" y="4190"/>
                </a:lnTo>
                <a:close/>
              </a:path>
              <a:path w="1181100" h="80644">
                <a:moveTo>
                  <a:pt x="76220" y="31800"/>
                </a:moveTo>
                <a:lnTo>
                  <a:pt x="76178" y="44500"/>
                </a:lnTo>
                <a:lnTo>
                  <a:pt x="1104879" y="48590"/>
                </a:lnTo>
                <a:lnTo>
                  <a:pt x="1104921" y="35890"/>
                </a:lnTo>
                <a:lnTo>
                  <a:pt x="76220" y="31800"/>
                </a:lnTo>
                <a:close/>
              </a:path>
              <a:path w="1181100" h="80644">
                <a:moveTo>
                  <a:pt x="63500" y="31750"/>
                </a:moveTo>
                <a:lnTo>
                  <a:pt x="63500" y="44450"/>
                </a:lnTo>
                <a:lnTo>
                  <a:pt x="76178" y="44500"/>
                </a:lnTo>
                <a:lnTo>
                  <a:pt x="76220" y="31800"/>
                </a:lnTo>
                <a:lnTo>
                  <a:pt x="63500" y="31750"/>
                </a:lnTo>
                <a:close/>
              </a:path>
              <a:path w="1181100" h="80644">
                <a:moveTo>
                  <a:pt x="76221" y="31750"/>
                </a:moveTo>
                <a:lnTo>
                  <a:pt x="63500" y="31750"/>
                </a:lnTo>
                <a:lnTo>
                  <a:pt x="76220" y="3180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801361" y="1474090"/>
            <a:ext cx="842963" cy="57150"/>
          </a:xfrm>
          <a:custGeom>
            <a:avLst/>
            <a:gdLst/>
            <a:ahLst/>
            <a:cxnLst/>
            <a:rect l="l" t="t" r="r" b="b"/>
            <a:pathLst>
              <a:path w="1123950" h="76200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44450"/>
                </a:lnTo>
                <a:lnTo>
                  <a:pt x="63500" y="44450"/>
                </a:lnTo>
                <a:lnTo>
                  <a:pt x="63500" y="31750"/>
                </a:lnTo>
                <a:lnTo>
                  <a:pt x="76200" y="31750"/>
                </a:lnTo>
                <a:lnTo>
                  <a:pt x="76200" y="0"/>
                </a:lnTo>
                <a:close/>
              </a:path>
              <a:path w="1123950" h="76200">
                <a:moveTo>
                  <a:pt x="1047750" y="0"/>
                </a:moveTo>
                <a:lnTo>
                  <a:pt x="1047750" y="76200"/>
                </a:lnTo>
                <a:lnTo>
                  <a:pt x="1111250" y="44450"/>
                </a:lnTo>
                <a:lnTo>
                  <a:pt x="1060450" y="44450"/>
                </a:lnTo>
                <a:lnTo>
                  <a:pt x="1060450" y="31750"/>
                </a:lnTo>
                <a:lnTo>
                  <a:pt x="1111250" y="31750"/>
                </a:lnTo>
                <a:lnTo>
                  <a:pt x="1047750" y="0"/>
                </a:lnTo>
                <a:close/>
              </a:path>
              <a:path w="1123950" h="76200">
                <a:moveTo>
                  <a:pt x="76200" y="31750"/>
                </a:moveTo>
                <a:lnTo>
                  <a:pt x="63500" y="31750"/>
                </a:lnTo>
                <a:lnTo>
                  <a:pt x="63500" y="44450"/>
                </a:lnTo>
                <a:lnTo>
                  <a:pt x="76200" y="44450"/>
                </a:lnTo>
                <a:lnTo>
                  <a:pt x="76200" y="31750"/>
                </a:lnTo>
                <a:close/>
              </a:path>
              <a:path w="1123950" h="76200">
                <a:moveTo>
                  <a:pt x="1047750" y="31750"/>
                </a:moveTo>
                <a:lnTo>
                  <a:pt x="76200" y="31750"/>
                </a:lnTo>
                <a:lnTo>
                  <a:pt x="76200" y="44450"/>
                </a:lnTo>
                <a:lnTo>
                  <a:pt x="1047750" y="44450"/>
                </a:lnTo>
                <a:lnTo>
                  <a:pt x="1047750" y="31750"/>
                </a:lnTo>
                <a:close/>
              </a:path>
              <a:path w="1123950" h="76200">
                <a:moveTo>
                  <a:pt x="1111250" y="31750"/>
                </a:moveTo>
                <a:lnTo>
                  <a:pt x="1060450" y="31750"/>
                </a:lnTo>
                <a:lnTo>
                  <a:pt x="1060450" y="44450"/>
                </a:lnTo>
                <a:lnTo>
                  <a:pt x="1111250" y="44450"/>
                </a:lnTo>
                <a:lnTo>
                  <a:pt x="1123950" y="38100"/>
                </a:lnTo>
                <a:lnTo>
                  <a:pt x="1111250" y="3175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915537" y="2563369"/>
            <a:ext cx="482441" cy="57150"/>
          </a:xfrm>
          <a:custGeom>
            <a:avLst/>
            <a:gdLst/>
            <a:ahLst/>
            <a:cxnLst/>
            <a:rect l="l" t="t" r="r" b="b"/>
            <a:pathLst>
              <a:path w="643254" h="76200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44450"/>
                </a:lnTo>
                <a:lnTo>
                  <a:pt x="63500" y="44450"/>
                </a:lnTo>
                <a:lnTo>
                  <a:pt x="63500" y="31750"/>
                </a:lnTo>
                <a:lnTo>
                  <a:pt x="76200" y="31750"/>
                </a:lnTo>
                <a:lnTo>
                  <a:pt x="76200" y="0"/>
                </a:lnTo>
                <a:close/>
              </a:path>
              <a:path w="643254" h="76200">
                <a:moveTo>
                  <a:pt x="566674" y="0"/>
                </a:moveTo>
                <a:lnTo>
                  <a:pt x="566674" y="76200"/>
                </a:lnTo>
                <a:lnTo>
                  <a:pt x="630174" y="44450"/>
                </a:lnTo>
                <a:lnTo>
                  <a:pt x="579374" y="44450"/>
                </a:lnTo>
                <a:lnTo>
                  <a:pt x="579374" y="31750"/>
                </a:lnTo>
                <a:lnTo>
                  <a:pt x="630174" y="31750"/>
                </a:lnTo>
                <a:lnTo>
                  <a:pt x="566674" y="0"/>
                </a:lnTo>
                <a:close/>
              </a:path>
              <a:path w="643254" h="76200">
                <a:moveTo>
                  <a:pt x="76200" y="31750"/>
                </a:moveTo>
                <a:lnTo>
                  <a:pt x="63500" y="31750"/>
                </a:lnTo>
                <a:lnTo>
                  <a:pt x="63500" y="44450"/>
                </a:lnTo>
                <a:lnTo>
                  <a:pt x="76200" y="44450"/>
                </a:lnTo>
                <a:lnTo>
                  <a:pt x="76200" y="31750"/>
                </a:lnTo>
                <a:close/>
              </a:path>
              <a:path w="643254" h="76200">
                <a:moveTo>
                  <a:pt x="566674" y="31750"/>
                </a:moveTo>
                <a:lnTo>
                  <a:pt x="76200" y="31750"/>
                </a:lnTo>
                <a:lnTo>
                  <a:pt x="76200" y="44450"/>
                </a:lnTo>
                <a:lnTo>
                  <a:pt x="566674" y="44450"/>
                </a:lnTo>
                <a:lnTo>
                  <a:pt x="566674" y="31750"/>
                </a:lnTo>
                <a:close/>
              </a:path>
              <a:path w="643254" h="76200">
                <a:moveTo>
                  <a:pt x="630174" y="31750"/>
                </a:moveTo>
                <a:lnTo>
                  <a:pt x="579374" y="31750"/>
                </a:lnTo>
                <a:lnTo>
                  <a:pt x="579374" y="44450"/>
                </a:lnTo>
                <a:lnTo>
                  <a:pt x="630174" y="44450"/>
                </a:lnTo>
                <a:lnTo>
                  <a:pt x="642874" y="38100"/>
                </a:lnTo>
                <a:lnTo>
                  <a:pt x="630174" y="3175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409313" y="2566989"/>
            <a:ext cx="1235869" cy="60484"/>
          </a:xfrm>
          <a:custGeom>
            <a:avLst/>
            <a:gdLst/>
            <a:ahLst/>
            <a:cxnLst/>
            <a:rect l="l" t="t" r="r" b="b"/>
            <a:pathLst>
              <a:path w="1647825" h="80644">
                <a:moveTo>
                  <a:pt x="1571603" y="48730"/>
                </a:moveTo>
                <a:lnTo>
                  <a:pt x="1571497" y="80517"/>
                </a:lnTo>
                <a:lnTo>
                  <a:pt x="1635316" y="48767"/>
                </a:lnTo>
                <a:lnTo>
                  <a:pt x="1584324" y="48767"/>
                </a:lnTo>
                <a:lnTo>
                  <a:pt x="1571603" y="48730"/>
                </a:lnTo>
                <a:close/>
              </a:path>
              <a:path w="1647825" h="80644">
                <a:moveTo>
                  <a:pt x="76326" y="0"/>
                </a:moveTo>
                <a:lnTo>
                  <a:pt x="0" y="37845"/>
                </a:lnTo>
                <a:lnTo>
                  <a:pt x="76073" y="76200"/>
                </a:lnTo>
                <a:lnTo>
                  <a:pt x="76179" y="44360"/>
                </a:lnTo>
                <a:lnTo>
                  <a:pt x="63500" y="44322"/>
                </a:lnTo>
                <a:lnTo>
                  <a:pt x="63500" y="31622"/>
                </a:lnTo>
                <a:lnTo>
                  <a:pt x="76221" y="31622"/>
                </a:lnTo>
                <a:lnTo>
                  <a:pt x="76326" y="0"/>
                </a:lnTo>
                <a:close/>
              </a:path>
              <a:path w="1647825" h="80644">
                <a:moveTo>
                  <a:pt x="1571646" y="36030"/>
                </a:moveTo>
                <a:lnTo>
                  <a:pt x="1571603" y="48730"/>
                </a:lnTo>
                <a:lnTo>
                  <a:pt x="1584324" y="48767"/>
                </a:lnTo>
                <a:lnTo>
                  <a:pt x="1584324" y="36067"/>
                </a:lnTo>
                <a:lnTo>
                  <a:pt x="1571646" y="36030"/>
                </a:lnTo>
                <a:close/>
              </a:path>
              <a:path w="1647825" h="80644">
                <a:moveTo>
                  <a:pt x="1571751" y="4317"/>
                </a:moveTo>
                <a:lnTo>
                  <a:pt x="1571646" y="36030"/>
                </a:lnTo>
                <a:lnTo>
                  <a:pt x="1584324" y="36067"/>
                </a:lnTo>
                <a:lnTo>
                  <a:pt x="1584324" y="48767"/>
                </a:lnTo>
                <a:lnTo>
                  <a:pt x="1635316" y="48767"/>
                </a:lnTo>
                <a:lnTo>
                  <a:pt x="1647824" y="42544"/>
                </a:lnTo>
                <a:lnTo>
                  <a:pt x="1571751" y="4317"/>
                </a:lnTo>
                <a:close/>
              </a:path>
              <a:path w="1647825" h="80644">
                <a:moveTo>
                  <a:pt x="76221" y="31660"/>
                </a:moveTo>
                <a:lnTo>
                  <a:pt x="76179" y="44360"/>
                </a:lnTo>
                <a:lnTo>
                  <a:pt x="1571603" y="48730"/>
                </a:lnTo>
                <a:lnTo>
                  <a:pt x="1571646" y="36030"/>
                </a:lnTo>
                <a:lnTo>
                  <a:pt x="76221" y="31660"/>
                </a:lnTo>
                <a:close/>
              </a:path>
              <a:path w="1647825" h="80644">
                <a:moveTo>
                  <a:pt x="63500" y="31622"/>
                </a:moveTo>
                <a:lnTo>
                  <a:pt x="63500" y="44322"/>
                </a:lnTo>
                <a:lnTo>
                  <a:pt x="76179" y="44360"/>
                </a:lnTo>
                <a:lnTo>
                  <a:pt x="76221" y="31660"/>
                </a:lnTo>
                <a:lnTo>
                  <a:pt x="63500" y="31622"/>
                </a:lnTo>
                <a:close/>
              </a:path>
              <a:path w="1647825" h="80644">
                <a:moveTo>
                  <a:pt x="76221" y="31622"/>
                </a:moveTo>
                <a:lnTo>
                  <a:pt x="63500" y="31622"/>
                </a:lnTo>
                <a:lnTo>
                  <a:pt x="76221" y="3166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915537" y="3600069"/>
            <a:ext cx="1335881" cy="57150"/>
          </a:xfrm>
          <a:custGeom>
            <a:avLst/>
            <a:gdLst/>
            <a:ahLst/>
            <a:cxnLst/>
            <a:rect l="l" t="t" r="r" b="b"/>
            <a:pathLst>
              <a:path w="1781175" h="76200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44450"/>
                </a:lnTo>
                <a:lnTo>
                  <a:pt x="63500" y="44450"/>
                </a:lnTo>
                <a:lnTo>
                  <a:pt x="63500" y="31750"/>
                </a:lnTo>
                <a:lnTo>
                  <a:pt x="76200" y="31750"/>
                </a:lnTo>
                <a:lnTo>
                  <a:pt x="76200" y="0"/>
                </a:lnTo>
                <a:close/>
              </a:path>
              <a:path w="1781175" h="76200">
                <a:moveTo>
                  <a:pt x="1704975" y="0"/>
                </a:moveTo>
                <a:lnTo>
                  <a:pt x="1704975" y="76200"/>
                </a:lnTo>
                <a:lnTo>
                  <a:pt x="1768475" y="44450"/>
                </a:lnTo>
                <a:lnTo>
                  <a:pt x="1717675" y="44450"/>
                </a:lnTo>
                <a:lnTo>
                  <a:pt x="1717675" y="31750"/>
                </a:lnTo>
                <a:lnTo>
                  <a:pt x="1768475" y="31750"/>
                </a:lnTo>
                <a:lnTo>
                  <a:pt x="1704975" y="0"/>
                </a:lnTo>
                <a:close/>
              </a:path>
              <a:path w="1781175" h="76200">
                <a:moveTo>
                  <a:pt x="76200" y="31750"/>
                </a:moveTo>
                <a:lnTo>
                  <a:pt x="63500" y="31750"/>
                </a:lnTo>
                <a:lnTo>
                  <a:pt x="63500" y="44450"/>
                </a:lnTo>
                <a:lnTo>
                  <a:pt x="76200" y="44450"/>
                </a:lnTo>
                <a:lnTo>
                  <a:pt x="76200" y="31750"/>
                </a:lnTo>
                <a:close/>
              </a:path>
              <a:path w="1781175" h="76200">
                <a:moveTo>
                  <a:pt x="1704975" y="31750"/>
                </a:moveTo>
                <a:lnTo>
                  <a:pt x="76200" y="31750"/>
                </a:lnTo>
                <a:lnTo>
                  <a:pt x="76200" y="44450"/>
                </a:lnTo>
                <a:lnTo>
                  <a:pt x="1704975" y="44450"/>
                </a:lnTo>
                <a:lnTo>
                  <a:pt x="1704975" y="31750"/>
                </a:lnTo>
                <a:close/>
              </a:path>
              <a:path w="1781175" h="76200">
                <a:moveTo>
                  <a:pt x="1768475" y="31750"/>
                </a:moveTo>
                <a:lnTo>
                  <a:pt x="1717675" y="31750"/>
                </a:lnTo>
                <a:lnTo>
                  <a:pt x="1717675" y="44450"/>
                </a:lnTo>
                <a:lnTo>
                  <a:pt x="1768475" y="44450"/>
                </a:lnTo>
                <a:lnTo>
                  <a:pt x="1781175" y="38100"/>
                </a:lnTo>
                <a:lnTo>
                  <a:pt x="1768475" y="3175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255133" y="3600545"/>
            <a:ext cx="425291" cy="60008"/>
          </a:xfrm>
          <a:custGeom>
            <a:avLst/>
            <a:gdLst/>
            <a:ahLst/>
            <a:cxnLst/>
            <a:rect l="l" t="t" r="r" b="b"/>
            <a:pathLst>
              <a:path w="567054" h="80010">
                <a:moveTo>
                  <a:pt x="75819" y="3428"/>
                </a:moveTo>
                <a:lnTo>
                  <a:pt x="0" y="42290"/>
                </a:lnTo>
                <a:lnTo>
                  <a:pt x="76453" y="79628"/>
                </a:lnTo>
                <a:lnTo>
                  <a:pt x="76190" y="48005"/>
                </a:lnTo>
                <a:lnTo>
                  <a:pt x="63500" y="48005"/>
                </a:lnTo>
                <a:lnTo>
                  <a:pt x="63500" y="35305"/>
                </a:lnTo>
                <a:lnTo>
                  <a:pt x="76083" y="35200"/>
                </a:lnTo>
                <a:lnTo>
                  <a:pt x="75819" y="3428"/>
                </a:lnTo>
                <a:close/>
              </a:path>
              <a:path w="567054" h="80010">
                <a:moveTo>
                  <a:pt x="554752" y="31622"/>
                </a:moveTo>
                <a:lnTo>
                  <a:pt x="503174" y="31622"/>
                </a:lnTo>
                <a:lnTo>
                  <a:pt x="503300" y="44322"/>
                </a:lnTo>
                <a:lnTo>
                  <a:pt x="490590" y="44429"/>
                </a:lnTo>
                <a:lnTo>
                  <a:pt x="490854" y="76200"/>
                </a:lnTo>
                <a:lnTo>
                  <a:pt x="566674" y="37464"/>
                </a:lnTo>
                <a:lnTo>
                  <a:pt x="554752" y="31622"/>
                </a:lnTo>
                <a:close/>
              </a:path>
              <a:path w="567054" h="80010">
                <a:moveTo>
                  <a:pt x="76083" y="35200"/>
                </a:moveTo>
                <a:lnTo>
                  <a:pt x="63500" y="35305"/>
                </a:lnTo>
                <a:lnTo>
                  <a:pt x="63500" y="48005"/>
                </a:lnTo>
                <a:lnTo>
                  <a:pt x="76189" y="47899"/>
                </a:lnTo>
                <a:lnTo>
                  <a:pt x="76083" y="35200"/>
                </a:lnTo>
                <a:close/>
              </a:path>
              <a:path w="567054" h="80010">
                <a:moveTo>
                  <a:pt x="76189" y="47899"/>
                </a:moveTo>
                <a:lnTo>
                  <a:pt x="63500" y="48005"/>
                </a:lnTo>
                <a:lnTo>
                  <a:pt x="76190" y="48005"/>
                </a:lnTo>
                <a:close/>
              </a:path>
              <a:path w="567054" h="80010">
                <a:moveTo>
                  <a:pt x="490484" y="31729"/>
                </a:moveTo>
                <a:lnTo>
                  <a:pt x="76083" y="35200"/>
                </a:lnTo>
                <a:lnTo>
                  <a:pt x="76189" y="47899"/>
                </a:lnTo>
                <a:lnTo>
                  <a:pt x="490590" y="44429"/>
                </a:lnTo>
                <a:lnTo>
                  <a:pt x="490484" y="31729"/>
                </a:lnTo>
                <a:close/>
              </a:path>
              <a:path w="567054" h="80010">
                <a:moveTo>
                  <a:pt x="503174" y="31622"/>
                </a:moveTo>
                <a:lnTo>
                  <a:pt x="490484" y="31729"/>
                </a:lnTo>
                <a:lnTo>
                  <a:pt x="490590" y="44429"/>
                </a:lnTo>
                <a:lnTo>
                  <a:pt x="503300" y="44322"/>
                </a:lnTo>
                <a:lnTo>
                  <a:pt x="503174" y="31622"/>
                </a:lnTo>
                <a:close/>
              </a:path>
              <a:path w="567054" h="80010">
                <a:moveTo>
                  <a:pt x="490220" y="0"/>
                </a:moveTo>
                <a:lnTo>
                  <a:pt x="490484" y="31729"/>
                </a:lnTo>
                <a:lnTo>
                  <a:pt x="554752" y="31622"/>
                </a:lnTo>
                <a:lnTo>
                  <a:pt x="490220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428077" y="3526442"/>
            <a:ext cx="449390" cy="12572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320951" y="3508630"/>
            <a:ext cx="450932" cy="12572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993927" y="2483360"/>
            <a:ext cx="449390" cy="12572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870895" y="2483360"/>
            <a:ext cx="450932" cy="12572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179761" y="1390175"/>
            <a:ext cx="130302" cy="12572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244912" y="1390175"/>
            <a:ext cx="386791" cy="12572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049584" y="1399986"/>
            <a:ext cx="130301" cy="12572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114734" y="1399986"/>
            <a:ext cx="386715" cy="12572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544729" y="2396453"/>
            <a:ext cx="209168" cy="12595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544728" y="1608774"/>
            <a:ext cx="130302" cy="12572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609879" y="1608774"/>
            <a:ext cx="148590" cy="12572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518917" y="3433001"/>
            <a:ext cx="209168" cy="12572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518916" y="2644998"/>
            <a:ext cx="130302" cy="12572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584066" y="2644998"/>
            <a:ext cx="148590" cy="12572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526917" y="4471493"/>
            <a:ext cx="209168" cy="12573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526916" y="3683090"/>
            <a:ext cx="130302" cy="12595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592067" y="3683090"/>
            <a:ext cx="148590" cy="12595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Rectangle 27"/>
          <p:cNvSpPr/>
          <p:nvPr/>
        </p:nvSpPr>
        <p:spPr>
          <a:xfrm>
            <a:off x="0" y="209550"/>
            <a:ext cx="9144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solidFill>
                  <a:srgbClr val="C00000"/>
                </a:solidFill>
                <a:latin typeface="Britannic Bold" pitchFamily="34" charset="0"/>
              </a:rPr>
              <a:t>P</a:t>
            </a:r>
            <a:r>
              <a:rPr lang="en-US" sz="4000" dirty="0">
                <a:solidFill>
                  <a:schemeClr val="tx2">
                    <a:lumMod val="75000"/>
                  </a:schemeClr>
                </a:solidFill>
                <a:latin typeface="Britannic Bold" pitchFamily="34" charset="0"/>
              </a:rPr>
              <a:t>ulse </a:t>
            </a:r>
            <a:r>
              <a:rPr lang="en-US" sz="4000" dirty="0">
                <a:solidFill>
                  <a:srgbClr val="C00000"/>
                </a:solidFill>
                <a:latin typeface="Britannic Bold" pitchFamily="34" charset="0"/>
              </a:rPr>
              <a:t>W</a:t>
            </a:r>
            <a:r>
              <a:rPr lang="en-US" sz="4000" dirty="0">
                <a:solidFill>
                  <a:schemeClr val="tx2">
                    <a:lumMod val="75000"/>
                  </a:schemeClr>
                </a:solidFill>
                <a:latin typeface="Britannic Bold" pitchFamily="34" charset="0"/>
              </a:rPr>
              <a:t>idth </a:t>
            </a:r>
            <a:r>
              <a:rPr lang="en-US" sz="4000" dirty="0">
                <a:solidFill>
                  <a:srgbClr val="C00000"/>
                </a:solidFill>
                <a:latin typeface="Britannic Bold" pitchFamily="34" charset="0"/>
              </a:rPr>
              <a:t>M</a:t>
            </a:r>
            <a:r>
              <a:rPr lang="en-US" sz="4000" dirty="0">
                <a:solidFill>
                  <a:schemeClr val="tx2">
                    <a:lumMod val="75000"/>
                  </a:schemeClr>
                </a:solidFill>
                <a:latin typeface="Britannic Bold" pitchFamily="34" charset="0"/>
              </a:rPr>
              <a:t>odulation (PWM)</a:t>
            </a:r>
          </a:p>
        </p:txBody>
      </p:sp>
      <p:sp>
        <p:nvSpPr>
          <p:cNvPr id="29" name="Rectangle 28"/>
          <p:cNvSpPr/>
          <p:nvPr/>
        </p:nvSpPr>
        <p:spPr>
          <a:xfrm>
            <a:off x="76200" y="1259741"/>
            <a:ext cx="3429000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1600" b="1" dirty="0">
                <a:solidFill>
                  <a:srgbClr val="002060"/>
                </a:solidFill>
                <a:latin typeface="Constantia" pitchFamily="18" charset="0"/>
              </a:rPr>
              <a:t> Duty cycle varies from 0-100%</a:t>
            </a:r>
          </a:p>
          <a:p>
            <a:endParaRPr lang="en-US" sz="1600" b="1" dirty="0">
              <a:solidFill>
                <a:srgbClr val="002060"/>
              </a:solidFill>
              <a:latin typeface="Constantia" pitchFamily="18" charset="0"/>
            </a:endParaRPr>
          </a:p>
          <a:p>
            <a:pPr>
              <a:buFont typeface="Arial" pitchFamily="34" charset="0"/>
              <a:buChar char="•"/>
            </a:pPr>
            <a:r>
              <a:rPr lang="en-US" sz="1600" b="1" dirty="0">
                <a:solidFill>
                  <a:srgbClr val="002060"/>
                </a:solidFill>
                <a:latin typeface="Constantia" pitchFamily="18" charset="0"/>
              </a:rPr>
              <a:t> Output is the time average of the function</a:t>
            </a:r>
          </a:p>
          <a:p>
            <a:endParaRPr lang="en-US" sz="1600" b="1" dirty="0">
              <a:solidFill>
                <a:srgbClr val="002060"/>
              </a:solidFill>
              <a:latin typeface="Constantia" pitchFamily="18" charset="0"/>
            </a:endParaRPr>
          </a:p>
          <a:p>
            <a:pPr>
              <a:buFont typeface="Arial" pitchFamily="34" charset="0"/>
              <a:buChar char="•"/>
            </a:pPr>
            <a:r>
              <a:rPr lang="en-US" sz="1600" b="1" dirty="0">
                <a:solidFill>
                  <a:srgbClr val="002060"/>
                </a:solidFill>
                <a:latin typeface="Constantia" pitchFamily="18" charset="0"/>
              </a:rPr>
              <a:t> PWM pins are marked in </a:t>
            </a:r>
            <a:r>
              <a:rPr lang="en-US" sz="1600" b="1" dirty="0" err="1">
                <a:solidFill>
                  <a:srgbClr val="002060"/>
                </a:solidFill>
                <a:latin typeface="Constantia" pitchFamily="18" charset="0"/>
              </a:rPr>
              <a:t>Arduino</a:t>
            </a:r>
            <a:r>
              <a:rPr lang="en-US" sz="1600" b="1" dirty="0">
                <a:solidFill>
                  <a:srgbClr val="002060"/>
                </a:solidFill>
                <a:latin typeface="Constantia" pitchFamily="18" charset="0"/>
              </a:rPr>
              <a:t> with ~ sign</a:t>
            </a:r>
          </a:p>
          <a:p>
            <a:endParaRPr lang="en-US" sz="1600" b="1" dirty="0">
              <a:solidFill>
                <a:srgbClr val="002060"/>
              </a:solidFill>
              <a:latin typeface="Constantia" pitchFamily="18" charset="0"/>
            </a:endParaRPr>
          </a:p>
          <a:p>
            <a:pPr>
              <a:buFont typeface="Arial" pitchFamily="34" charset="0"/>
              <a:buChar char="•"/>
            </a:pPr>
            <a:r>
              <a:rPr lang="en-US" sz="1600" b="1" dirty="0">
                <a:solidFill>
                  <a:srgbClr val="002060"/>
                </a:solidFill>
                <a:latin typeface="Constantia" pitchFamily="18" charset="0"/>
              </a:rPr>
              <a:t> Accessible through </a:t>
            </a:r>
            <a:r>
              <a:rPr lang="en-US" sz="1600" b="1" dirty="0" err="1">
                <a:solidFill>
                  <a:srgbClr val="002060"/>
                </a:solidFill>
                <a:latin typeface="Constantia" pitchFamily="18" charset="0"/>
              </a:rPr>
              <a:t>analogWrite</a:t>
            </a:r>
            <a:r>
              <a:rPr lang="en-US" sz="1600" b="1" dirty="0">
                <a:solidFill>
                  <a:srgbClr val="002060"/>
                </a:solidFill>
                <a:latin typeface="Constantia" pitchFamily="18" charset="0"/>
              </a:rPr>
              <a:t>(</a:t>
            </a:r>
            <a:r>
              <a:rPr lang="en-US" sz="1600" b="1" dirty="0" err="1">
                <a:solidFill>
                  <a:srgbClr val="002060"/>
                </a:solidFill>
                <a:latin typeface="Constantia" pitchFamily="18" charset="0"/>
              </a:rPr>
              <a:t>pin,value</a:t>
            </a:r>
            <a:r>
              <a:rPr lang="en-US" sz="1600" b="1" dirty="0">
                <a:solidFill>
                  <a:srgbClr val="002060"/>
                </a:solidFill>
                <a:latin typeface="Constantia" pitchFamily="18" charset="0"/>
              </a:rPr>
              <a:t>)</a:t>
            </a:r>
          </a:p>
          <a:p>
            <a:endParaRPr lang="en-US" sz="1600" b="1" dirty="0">
              <a:solidFill>
                <a:srgbClr val="002060"/>
              </a:solidFill>
              <a:latin typeface="Constantia" pitchFamily="18" charset="0"/>
            </a:endParaRPr>
          </a:p>
          <a:p>
            <a:pPr>
              <a:buFont typeface="Arial" pitchFamily="34" charset="0"/>
              <a:buChar char="•"/>
            </a:pPr>
            <a:r>
              <a:rPr lang="en-US" sz="1600" b="1" dirty="0">
                <a:solidFill>
                  <a:srgbClr val="002060"/>
                </a:solidFill>
                <a:latin typeface="Constantia" pitchFamily="18" charset="0"/>
              </a:rPr>
              <a:t> </a:t>
            </a:r>
            <a:r>
              <a:rPr lang="en-US" sz="1600" b="1" dirty="0" err="1">
                <a:solidFill>
                  <a:srgbClr val="002060"/>
                </a:solidFill>
                <a:latin typeface="Constantia" pitchFamily="18" charset="0"/>
              </a:rPr>
              <a:t>analogWrite</a:t>
            </a:r>
            <a:r>
              <a:rPr lang="en-US" sz="1600" b="1" dirty="0">
                <a:solidFill>
                  <a:srgbClr val="002060"/>
                </a:solidFill>
                <a:latin typeface="Constantia" pitchFamily="18" charset="0"/>
              </a:rPr>
              <a:t> takes values from 0(0%) to 255(100%)</a:t>
            </a:r>
          </a:p>
        </p:txBody>
      </p:sp>
    </p:spTree>
    <p:extLst>
      <p:ext uri="{BB962C8B-B14F-4D97-AF65-F5344CB8AC3E}">
        <p14:creationId xmlns:p14="http://schemas.microsoft.com/office/powerpoint/2010/main" val="31931998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44554"/>
            <a:ext cx="914400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600" dirty="0">
                <a:solidFill>
                  <a:schemeClr val="tx2">
                    <a:lumMod val="75000"/>
                  </a:schemeClr>
                </a:solidFill>
                <a:latin typeface="Britannic Bold" pitchFamily="34" charset="0"/>
              </a:rPr>
              <a:t>BUILDING THE ROBOT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D94E6F-759C-982C-CB64-4FD3626AD18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500" y="1524000"/>
            <a:ext cx="4445000" cy="333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0912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R Sensor 5 Array with Obstacle and Bump Sensor - leetechbd">
            <a:extLst>
              <a:ext uri="{FF2B5EF4-FFF2-40B4-BE49-F238E27FC236}">
                <a16:creationId xmlns:a16="http://schemas.microsoft.com/office/drawing/2014/main" id="{30DBE2C3-64B8-6D13-1AA8-2240891C9B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26080"/>
            <a:ext cx="2676525" cy="2676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ssemble the Chassis">
            <a:extLst>
              <a:ext uri="{FF2B5EF4-FFF2-40B4-BE49-F238E27FC236}">
                <a16:creationId xmlns:a16="http://schemas.microsoft.com/office/drawing/2014/main" id="{EFCE9D71-4CE2-1837-4388-244A28EFBC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500" y="-8033"/>
            <a:ext cx="51435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Arduino Uno R3 with cable - EEEShopBD Arduino Uno R3 with cable">
            <a:extLst>
              <a:ext uri="{FF2B5EF4-FFF2-40B4-BE49-F238E27FC236}">
                <a16:creationId xmlns:a16="http://schemas.microsoft.com/office/drawing/2014/main" id="{0B06DBF8-4EFB-03A5-3A63-AA88BC1CEB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575" y="2819400"/>
            <a:ext cx="2571750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 descr="l293d-motor-driver-500x500.png">
            <a:extLst>
              <a:ext uri="{FF2B5EF4-FFF2-40B4-BE49-F238E27FC236}">
                <a16:creationId xmlns:a16="http://schemas.microsoft.com/office/drawing/2014/main" id="{2A46750F-9EC7-3352-FB20-AABA0D62A2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747" y="1985630"/>
            <a:ext cx="1875453" cy="17291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3D6E161-2F49-504F-43C5-8B475478EB30}"/>
              </a:ext>
            </a:extLst>
          </p:cNvPr>
          <p:cNvSpPr/>
          <p:nvPr/>
        </p:nvSpPr>
        <p:spPr>
          <a:xfrm>
            <a:off x="0" y="4735770"/>
            <a:ext cx="9144000" cy="40773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BC3CC1A-EB75-F227-0E2D-C0845B0494F4}"/>
              </a:ext>
            </a:extLst>
          </p:cNvPr>
          <p:cNvSpPr/>
          <p:nvPr/>
        </p:nvSpPr>
        <p:spPr>
          <a:xfrm>
            <a:off x="762000" y="1828621"/>
            <a:ext cx="5644302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2">
                    <a:lumMod val="50000"/>
                  </a:schemeClr>
                </a:solidFill>
                <a:latin typeface="Constantia" pitchFamily="18" charset="0"/>
              </a:rPr>
              <a:t>Introduction to Arduino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2">
                    <a:lumMod val="50000"/>
                  </a:schemeClr>
                </a:solidFill>
                <a:latin typeface="Constantia" pitchFamily="18" charset="0"/>
              </a:rPr>
              <a:t>Working of motor and motor driver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2">
                    <a:lumMod val="50000"/>
                  </a:schemeClr>
                </a:solidFill>
                <a:latin typeface="Constantia" pitchFamily="18" charset="0"/>
              </a:rPr>
              <a:t>Assembly of a line follower robot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2">
                    <a:lumMod val="50000"/>
                  </a:schemeClr>
                </a:solidFill>
                <a:latin typeface="Constantia" pitchFamily="18" charset="0"/>
              </a:rPr>
              <a:t>Algorithm for robot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2">
                    <a:lumMod val="50000"/>
                  </a:schemeClr>
                </a:solidFill>
                <a:latin typeface="Constantia" pitchFamily="18" charset="0"/>
              </a:rPr>
              <a:t>Coding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42CEBFA-314D-595D-6481-0AA8337DA5CB}"/>
              </a:ext>
            </a:extLst>
          </p:cNvPr>
          <p:cNvSpPr/>
          <p:nvPr/>
        </p:nvSpPr>
        <p:spPr>
          <a:xfrm>
            <a:off x="0" y="4735770"/>
            <a:ext cx="9144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Britannic Bold" pitchFamily="34" charset="0"/>
              </a:rPr>
              <a:t>Workshop on Advanced Robotics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16764C-10A2-B124-F87D-23486A5C60CA}"/>
              </a:ext>
            </a:extLst>
          </p:cNvPr>
          <p:cNvSpPr/>
          <p:nvPr/>
        </p:nvSpPr>
        <p:spPr>
          <a:xfrm>
            <a:off x="762000" y="1086445"/>
            <a:ext cx="459292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chemeClr val="tx2">
                    <a:lumMod val="75000"/>
                  </a:schemeClr>
                </a:solidFill>
                <a:latin typeface="Britannic Bold" pitchFamily="34" charset="0"/>
              </a:rPr>
              <a:t>Workshop Contents</a:t>
            </a:r>
          </a:p>
        </p:txBody>
      </p:sp>
    </p:spTree>
    <p:extLst>
      <p:ext uri="{BB962C8B-B14F-4D97-AF65-F5344CB8AC3E}">
        <p14:creationId xmlns:p14="http://schemas.microsoft.com/office/powerpoint/2010/main" val="38965651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1428750"/>
            <a:ext cx="914400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600" dirty="0">
                <a:solidFill>
                  <a:schemeClr val="tx2">
                    <a:lumMod val="75000"/>
                  </a:schemeClr>
                </a:solidFill>
                <a:latin typeface="Britannic Bold" pitchFamily="34" charset="0"/>
              </a:rPr>
              <a:t>SOME THINGS TO REMEMBER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09B0E80-CE1A-01F5-79BE-DB7180B8C276}"/>
              </a:ext>
            </a:extLst>
          </p:cNvPr>
          <p:cNvSpPr/>
          <p:nvPr/>
        </p:nvSpPr>
        <p:spPr>
          <a:xfrm>
            <a:off x="0" y="-14586"/>
            <a:ext cx="9144000" cy="139310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6200" y="133350"/>
            <a:ext cx="914400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  <a:latin typeface="Britannic Bold" pitchFamily="34" charset="0"/>
              </a:rPr>
              <a:t>Power Source</a:t>
            </a:r>
          </a:p>
        </p:txBody>
      </p:sp>
      <p:pic>
        <p:nvPicPr>
          <p:cNvPr id="4" name="Picture 3" descr="lm2596-dc-dc-buck-converter-step-down-power-supply-module-with-digital-voltage-display-750x75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0" y="1526457"/>
            <a:ext cx="3571875" cy="295475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505200" y="4019550"/>
            <a:ext cx="210390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tx2">
                    <a:lumMod val="50000"/>
                  </a:schemeClr>
                </a:solidFill>
                <a:latin typeface="Constantia" pitchFamily="18" charset="0"/>
              </a:rPr>
              <a:t>Buck Module</a:t>
            </a:r>
          </a:p>
        </p:txBody>
      </p:sp>
      <p:sp>
        <p:nvSpPr>
          <p:cNvPr id="7" name="Rectangle 6"/>
          <p:cNvSpPr/>
          <p:nvPr/>
        </p:nvSpPr>
        <p:spPr>
          <a:xfrm>
            <a:off x="2667000" y="1526456"/>
            <a:ext cx="3581400" cy="3178893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457200" y="2190750"/>
            <a:ext cx="1600200" cy="19050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ysClr val="windowText" lastClr="000000"/>
                </a:solidFill>
              </a:rPr>
              <a:t>Battery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6858000" y="2190750"/>
            <a:ext cx="1600200" cy="19050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err="1">
                <a:solidFill>
                  <a:sysClr val="windowText" lastClr="000000"/>
                </a:solidFill>
              </a:rPr>
              <a:t>Arduino</a:t>
            </a:r>
            <a:endParaRPr 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11" name="Right Arrow 10"/>
          <p:cNvSpPr/>
          <p:nvPr/>
        </p:nvSpPr>
        <p:spPr>
          <a:xfrm>
            <a:off x="2209800" y="2800350"/>
            <a:ext cx="304800" cy="609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/>
          <p:cNvSpPr/>
          <p:nvPr/>
        </p:nvSpPr>
        <p:spPr>
          <a:xfrm>
            <a:off x="6400800" y="2800350"/>
            <a:ext cx="304800" cy="609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C07629B-410E-C653-C304-ED0163C8BF53}"/>
              </a:ext>
            </a:extLst>
          </p:cNvPr>
          <p:cNvSpPr/>
          <p:nvPr/>
        </p:nvSpPr>
        <p:spPr>
          <a:xfrm>
            <a:off x="0" y="-14586"/>
            <a:ext cx="9144000" cy="139310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6200" y="133350"/>
            <a:ext cx="914400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  <a:latin typeface="Britannic Bold" pitchFamily="34" charset="0"/>
              </a:rPr>
              <a:t>Battery</a:t>
            </a:r>
          </a:p>
        </p:txBody>
      </p:sp>
      <p:pic>
        <p:nvPicPr>
          <p:cNvPr id="4" name="Picture 3" descr="lip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0" y="1504951"/>
            <a:ext cx="3571875" cy="35052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667000" y="1504950"/>
            <a:ext cx="3581400" cy="3505200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505200" y="4324350"/>
            <a:ext cx="196316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err="1">
                <a:solidFill>
                  <a:schemeClr val="tx2">
                    <a:lumMod val="50000"/>
                  </a:schemeClr>
                </a:solidFill>
                <a:latin typeface="Constantia" pitchFamily="18" charset="0"/>
              </a:rPr>
              <a:t>Lipo</a:t>
            </a:r>
            <a:r>
              <a:rPr lang="en-US" sz="2400" b="1" dirty="0">
                <a:solidFill>
                  <a:schemeClr val="tx2">
                    <a:lumMod val="50000"/>
                  </a:schemeClr>
                </a:solidFill>
                <a:latin typeface="Constantia" pitchFamily="18" charset="0"/>
              </a:rPr>
              <a:t> Battery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BDEE1E6-E130-6FB3-5D1E-77934333F21D}"/>
              </a:ext>
            </a:extLst>
          </p:cNvPr>
          <p:cNvSpPr/>
          <p:nvPr/>
        </p:nvSpPr>
        <p:spPr>
          <a:xfrm>
            <a:off x="0" y="-14586"/>
            <a:ext cx="9144000" cy="139310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6200" y="133350"/>
            <a:ext cx="914400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  <a:latin typeface="Britannic Bold" pitchFamily="34" charset="0"/>
              </a:rPr>
              <a:t>Charger</a:t>
            </a:r>
          </a:p>
        </p:txBody>
      </p:sp>
      <p:pic>
        <p:nvPicPr>
          <p:cNvPr id="14" name="Picture 13" descr="charger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90600" y="1885950"/>
            <a:ext cx="3135086" cy="2178885"/>
          </a:xfrm>
          <a:prstGeom prst="rect">
            <a:avLst/>
          </a:prstGeom>
        </p:spPr>
      </p:pic>
      <p:pic>
        <p:nvPicPr>
          <p:cNvPr id="15" name="Picture 14" descr="imax.bmp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3000" y="1657350"/>
            <a:ext cx="3038475" cy="304800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4953000" y="1657350"/>
            <a:ext cx="3048000" cy="3048000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990600" y="1885950"/>
            <a:ext cx="3124200" cy="2209800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C549CCF-1529-C8A5-F876-74F3CF942BCE}"/>
              </a:ext>
            </a:extLst>
          </p:cNvPr>
          <p:cNvSpPr/>
          <p:nvPr/>
        </p:nvSpPr>
        <p:spPr>
          <a:xfrm>
            <a:off x="0" y="-14586"/>
            <a:ext cx="9144000" cy="139310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6200" y="133350"/>
            <a:ext cx="914400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  <a:latin typeface="Britannic Bold" pitchFamily="34" charset="0"/>
              </a:rPr>
              <a:t>Better Motors</a:t>
            </a:r>
          </a:p>
        </p:txBody>
      </p:sp>
      <p:pic>
        <p:nvPicPr>
          <p:cNvPr id="15" name="Picture 14" descr="imax.bmp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5600" y="1504950"/>
            <a:ext cx="3038475" cy="3038475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2895600" y="1581150"/>
            <a:ext cx="3048000" cy="3048000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948EA68-4130-451C-AEE1-42C68E6CDCC4}"/>
              </a:ext>
            </a:extLst>
          </p:cNvPr>
          <p:cNvSpPr/>
          <p:nvPr/>
        </p:nvSpPr>
        <p:spPr>
          <a:xfrm>
            <a:off x="0" y="-14586"/>
            <a:ext cx="9144000" cy="139310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6200" y="133350"/>
            <a:ext cx="914400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  <a:latin typeface="Britannic Bold" pitchFamily="34" charset="0"/>
              </a:rPr>
              <a:t>Microcontrollers</a:t>
            </a:r>
          </a:p>
        </p:txBody>
      </p:sp>
      <p:pic>
        <p:nvPicPr>
          <p:cNvPr id="15" name="Picture 14" descr="imax.bmp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90600" y="1809750"/>
            <a:ext cx="3730071" cy="2133600"/>
          </a:xfrm>
          <a:prstGeom prst="rect">
            <a:avLst/>
          </a:prstGeom>
        </p:spPr>
      </p:pic>
      <p:pic>
        <p:nvPicPr>
          <p:cNvPr id="7" name="Picture 6" descr="nano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029200" y="1581150"/>
            <a:ext cx="2457450" cy="245745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676400" y="4095750"/>
            <a:ext cx="22343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err="1">
                <a:solidFill>
                  <a:schemeClr val="tx2">
                    <a:lumMod val="50000"/>
                  </a:schemeClr>
                </a:solidFill>
                <a:latin typeface="Constantia" pitchFamily="18" charset="0"/>
              </a:rPr>
              <a:t>Arduino</a:t>
            </a:r>
            <a:r>
              <a:rPr lang="en-US" sz="2400" b="1" dirty="0">
                <a:solidFill>
                  <a:schemeClr val="tx2">
                    <a:lumMod val="50000"/>
                  </a:schemeClr>
                </a:solidFill>
                <a:latin typeface="Constantia" pitchFamily="18" charset="0"/>
              </a:rPr>
              <a:t> Mega</a:t>
            </a:r>
          </a:p>
        </p:txBody>
      </p:sp>
      <p:sp>
        <p:nvSpPr>
          <p:cNvPr id="10" name="Rectangle 9"/>
          <p:cNvSpPr/>
          <p:nvPr/>
        </p:nvSpPr>
        <p:spPr>
          <a:xfrm>
            <a:off x="5105400" y="4095750"/>
            <a:ext cx="222631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err="1">
                <a:solidFill>
                  <a:schemeClr val="tx2">
                    <a:lumMod val="50000"/>
                  </a:schemeClr>
                </a:solidFill>
                <a:latin typeface="Constantia" pitchFamily="18" charset="0"/>
              </a:rPr>
              <a:t>Arduino</a:t>
            </a:r>
            <a:r>
              <a:rPr lang="en-US" sz="2400" b="1" dirty="0">
                <a:solidFill>
                  <a:schemeClr val="tx2">
                    <a:lumMod val="50000"/>
                  </a:schemeClr>
                </a:solidFill>
                <a:latin typeface="Constantia" pitchFamily="18" charset="0"/>
              </a:rPr>
              <a:t> </a:t>
            </a:r>
            <a:r>
              <a:rPr lang="en-US" sz="2400" b="1" dirty="0" err="1">
                <a:solidFill>
                  <a:schemeClr val="tx2">
                    <a:lumMod val="50000"/>
                  </a:schemeClr>
                </a:solidFill>
                <a:latin typeface="Constantia" pitchFamily="18" charset="0"/>
              </a:rPr>
              <a:t>Nano</a:t>
            </a:r>
            <a:endParaRPr lang="en-US" sz="2400" b="1" dirty="0">
              <a:solidFill>
                <a:schemeClr val="tx2">
                  <a:lumMod val="50000"/>
                </a:schemeClr>
              </a:solidFill>
              <a:latin typeface="Constantia" pitchFamily="18" charset="0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robots_of_the_future-wallpaper-1920x1080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47800" y="1543050"/>
            <a:ext cx="6400800" cy="360045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361950"/>
            <a:ext cx="9144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solidFill>
                  <a:schemeClr val="tx2">
                    <a:lumMod val="75000"/>
                  </a:schemeClr>
                </a:solidFill>
                <a:latin typeface="Britannic Bold" pitchFamily="34" charset="0"/>
              </a:rPr>
              <a:t>That’s all for today!!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9444155-BB7B-BF48-D2DA-0D67189D3083}"/>
              </a:ext>
            </a:extLst>
          </p:cNvPr>
          <p:cNvSpPr/>
          <p:nvPr/>
        </p:nvSpPr>
        <p:spPr>
          <a:xfrm>
            <a:off x="0" y="-14586"/>
            <a:ext cx="9144000" cy="159573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85750"/>
            <a:ext cx="914400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  <a:latin typeface="Britannic Bold" pitchFamily="34" charset="0"/>
              </a:rPr>
              <a:t>ARDUINO</a:t>
            </a:r>
          </a:p>
        </p:txBody>
      </p:sp>
      <p:sp>
        <p:nvSpPr>
          <p:cNvPr id="10" name="Rectangle 9"/>
          <p:cNvSpPr/>
          <p:nvPr/>
        </p:nvSpPr>
        <p:spPr>
          <a:xfrm>
            <a:off x="0" y="1729085"/>
            <a:ext cx="91439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Britannic Bold" pitchFamily="34" charset="0"/>
              </a:rPr>
              <a:t>THE BRAIN OF YOUR SYSTEM</a:t>
            </a:r>
          </a:p>
        </p:txBody>
      </p:sp>
      <p:pic>
        <p:nvPicPr>
          <p:cNvPr id="12" name="Picture 11" descr="uno_fritz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0" y="2343150"/>
            <a:ext cx="3659218" cy="251970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9FB1BBD-4E29-0FE7-8282-3448AE870E6C}"/>
              </a:ext>
            </a:extLst>
          </p:cNvPr>
          <p:cNvSpPr/>
          <p:nvPr/>
        </p:nvSpPr>
        <p:spPr>
          <a:xfrm>
            <a:off x="0" y="-14586"/>
            <a:ext cx="9144000" cy="139310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3" name="object 3"/>
          <p:cNvSpPr/>
          <p:nvPr/>
        </p:nvSpPr>
        <p:spPr>
          <a:xfrm>
            <a:off x="4946138" y="1960856"/>
            <a:ext cx="821341" cy="4574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946137" y="2947008"/>
            <a:ext cx="3343085" cy="4574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946138" y="4032858"/>
            <a:ext cx="720756" cy="4572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Rectangle 6"/>
          <p:cNvSpPr/>
          <p:nvPr/>
        </p:nvSpPr>
        <p:spPr>
          <a:xfrm>
            <a:off x="0" y="4375309"/>
            <a:ext cx="2457450" cy="7681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/>
          </a:p>
        </p:txBody>
      </p:sp>
      <p:sp>
        <p:nvSpPr>
          <p:cNvPr id="15" name="Flowchart: Connector 14"/>
          <p:cNvSpPr/>
          <p:nvPr/>
        </p:nvSpPr>
        <p:spPr>
          <a:xfrm>
            <a:off x="4013634" y="2889858"/>
            <a:ext cx="615516" cy="607241"/>
          </a:xfrm>
          <a:prstGeom prst="flowChartConnector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7934" y="2982264"/>
            <a:ext cx="386916" cy="386916"/>
          </a:xfrm>
          <a:prstGeom prst="rect">
            <a:avLst/>
          </a:prstGeom>
        </p:spPr>
      </p:pic>
      <p:sp>
        <p:nvSpPr>
          <p:cNvPr id="19" name="Flowchart: Connector 18"/>
          <p:cNvSpPr/>
          <p:nvPr/>
        </p:nvSpPr>
        <p:spPr>
          <a:xfrm>
            <a:off x="4009018" y="3957838"/>
            <a:ext cx="615516" cy="607241"/>
          </a:xfrm>
          <a:prstGeom prst="flowChartConnector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/>
          </a:p>
        </p:txBody>
      </p:sp>
      <p:sp>
        <p:nvSpPr>
          <p:cNvPr id="20" name="Flowchart: Connector 19"/>
          <p:cNvSpPr/>
          <p:nvPr/>
        </p:nvSpPr>
        <p:spPr>
          <a:xfrm>
            <a:off x="4013634" y="1885950"/>
            <a:ext cx="615516" cy="607241"/>
          </a:xfrm>
          <a:prstGeom prst="flowChartConnector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293" y="2000134"/>
            <a:ext cx="350699" cy="350699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4171951" y="4032858"/>
            <a:ext cx="342899" cy="342899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361950"/>
            <a:ext cx="9144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Britannic Bold" pitchFamily="34" charset="0"/>
              </a:rPr>
              <a:t>Powering up Your </a:t>
            </a:r>
            <a:r>
              <a:rPr lang="en-US" sz="4000" dirty="0" err="1">
                <a:solidFill>
                  <a:schemeClr val="bg1"/>
                </a:solidFill>
                <a:latin typeface="Britannic Bold" pitchFamily="34" charset="0"/>
              </a:rPr>
              <a:t>Arduino</a:t>
            </a:r>
            <a:endParaRPr lang="en-US" sz="4000" dirty="0">
              <a:solidFill>
                <a:schemeClr val="bg1"/>
              </a:solidFill>
              <a:latin typeface="Britannic Bold" pitchFamily="34" charset="0"/>
            </a:endParaRPr>
          </a:p>
        </p:txBody>
      </p:sp>
      <p:pic>
        <p:nvPicPr>
          <p:cNvPr id="6" name="Picture 5" descr="uno_fritz.png">
            <a:extLst>
              <a:ext uri="{FF2B5EF4-FFF2-40B4-BE49-F238E27FC236}">
                <a16:creationId xmlns:a16="http://schemas.microsoft.com/office/drawing/2014/main" id="{54D73D25-A7D3-3D97-82B4-3EDA2A25C72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155295" y="2066851"/>
            <a:ext cx="3407121" cy="234611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FFCC626-AE93-0561-1866-4B430C078504}"/>
              </a:ext>
            </a:extLst>
          </p:cNvPr>
          <p:cNvSpPr/>
          <p:nvPr/>
        </p:nvSpPr>
        <p:spPr>
          <a:xfrm>
            <a:off x="0" y="-14586"/>
            <a:ext cx="9144000" cy="139310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4375309"/>
            <a:ext cx="2457450" cy="7681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361950"/>
            <a:ext cx="9144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Britannic Bold" pitchFamily="34" charset="0"/>
              </a:rPr>
              <a:t>Programming the </a:t>
            </a:r>
            <a:r>
              <a:rPr lang="en-US" sz="4000" dirty="0" err="1">
                <a:solidFill>
                  <a:schemeClr val="bg1"/>
                </a:solidFill>
                <a:latin typeface="Britannic Bold" pitchFamily="34" charset="0"/>
              </a:rPr>
              <a:t>Arduino</a:t>
            </a:r>
            <a:endParaRPr lang="en-US" sz="4000" dirty="0">
              <a:solidFill>
                <a:schemeClr val="bg1"/>
              </a:solidFill>
              <a:latin typeface="Britannic Bold" pitchFamily="34" charset="0"/>
            </a:endParaRPr>
          </a:p>
        </p:txBody>
      </p:sp>
      <p:pic>
        <p:nvPicPr>
          <p:cNvPr id="6" name="Picture 5" descr="ID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5400" y="1755056"/>
            <a:ext cx="2994600" cy="3217339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905000" y="1657350"/>
            <a:ext cx="261635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tx2">
                    <a:lumMod val="50000"/>
                  </a:schemeClr>
                </a:solidFill>
                <a:latin typeface="Constantia" pitchFamily="18" charset="0"/>
              </a:rPr>
              <a:t>The </a:t>
            </a:r>
            <a:r>
              <a:rPr lang="en-US" sz="2400" b="1" dirty="0" err="1">
                <a:solidFill>
                  <a:schemeClr val="tx2">
                    <a:lumMod val="50000"/>
                  </a:schemeClr>
                </a:solidFill>
                <a:latin typeface="Constantia" pitchFamily="18" charset="0"/>
              </a:rPr>
              <a:t>Arduino</a:t>
            </a:r>
            <a:r>
              <a:rPr lang="en-US" sz="2400" b="1" dirty="0">
                <a:solidFill>
                  <a:schemeClr val="tx2">
                    <a:lumMod val="50000"/>
                  </a:schemeClr>
                </a:solidFill>
                <a:latin typeface="Constantia" pitchFamily="18" charset="0"/>
              </a:rPr>
              <a:t> IDE</a:t>
            </a:r>
          </a:p>
        </p:txBody>
      </p:sp>
      <p:sp>
        <p:nvSpPr>
          <p:cNvPr id="8" name="Rectangle 7"/>
          <p:cNvSpPr/>
          <p:nvPr/>
        </p:nvSpPr>
        <p:spPr>
          <a:xfrm>
            <a:off x="1905000" y="3181350"/>
            <a:ext cx="269932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err="1">
                <a:solidFill>
                  <a:schemeClr val="tx2">
                    <a:lumMod val="50000"/>
                  </a:schemeClr>
                </a:solidFill>
                <a:latin typeface="Constantia" pitchFamily="18" charset="0"/>
              </a:rPr>
              <a:t>Arduino</a:t>
            </a:r>
            <a:r>
              <a:rPr lang="en-US" sz="2400" b="1" dirty="0">
                <a:solidFill>
                  <a:schemeClr val="tx2">
                    <a:lumMod val="50000"/>
                  </a:schemeClr>
                </a:solidFill>
                <a:latin typeface="Constantia" pitchFamily="18" charset="0"/>
              </a:rPr>
              <a:t> uses C++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blink_bb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3319" y="2128930"/>
            <a:ext cx="3007166" cy="2893689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6629400" y="1713431"/>
            <a:ext cx="207492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dirty="0">
                <a:solidFill>
                  <a:schemeClr val="tx2">
                    <a:lumMod val="50000"/>
                  </a:schemeClr>
                </a:solidFill>
                <a:latin typeface="Constantia" pitchFamily="18" charset="0"/>
              </a:rPr>
              <a:t>Between </a:t>
            </a:r>
          </a:p>
          <a:p>
            <a:pPr algn="ctr"/>
            <a:r>
              <a:rPr lang="en-US" sz="2400" b="1" dirty="0">
                <a:solidFill>
                  <a:schemeClr val="tx2">
                    <a:lumMod val="50000"/>
                  </a:schemeClr>
                </a:solidFill>
                <a:latin typeface="Constantia" pitchFamily="18" charset="0"/>
              </a:rPr>
              <a:t>GND &amp; Pin 13</a:t>
            </a:r>
          </a:p>
        </p:txBody>
      </p:sp>
      <p:pic>
        <p:nvPicPr>
          <p:cNvPr id="16" name="Picture 15" descr="l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722" y="1389772"/>
            <a:ext cx="2628900" cy="262890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2438400" y="895350"/>
            <a:ext cx="267759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dirty="0">
                <a:solidFill>
                  <a:schemeClr val="tx2">
                    <a:lumMod val="50000"/>
                  </a:schemeClr>
                </a:solidFill>
                <a:latin typeface="Constantia" pitchFamily="18" charset="0"/>
              </a:rPr>
              <a:t>Long leg to Pin 13</a:t>
            </a:r>
          </a:p>
        </p:txBody>
      </p:sp>
      <p:sp>
        <p:nvSpPr>
          <p:cNvPr id="17" name="Rectangle 16"/>
          <p:cNvSpPr/>
          <p:nvPr/>
        </p:nvSpPr>
        <p:spPr>
          <a:xfrm>
            <a:off x="845869" y="3534147"/>
            <a:ext cx="26212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dirty="0">
                <a:solidFill>
                  <a:schemeClr val="tx2">
                    <a:lumMod val="50000"/>
                  </a:schemeClr>
                </a:solidFill>
                <a:latin typeface="Constantia" pitchFamily="18" charset="0"/>
              </a:rPr>
              <a:t>Short leg to GND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B984F50-0A47-1B03-AE2B-4EE3F5B6C73C}"/>
              </a:ext>
            </a:extLst>
          </p:cNvPr>
          <p:cNvSpPr/>
          <p:nvPr/>
        </p:nvSpPr>
        <p:spPr>
          <a:xfrm>
            <a:off x="0" y="-14586"/>
            <a:ext cx="9144000" cy="139310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504EB72-8B1E-DF0F-2363-90BB42540CBF}"/>
              </a:ext>
            </a:extLst>
          </p:cNvPr>
          <p:cNvSpPr/>
          <p:nvPr/>
        </p:nvSpPr>
        <p:spPr>
          <a:xfrm>
            <a:off x="0" y="361950"/>
            <a:ext cx="9144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Britannic Bold" pitchFamily="34" charset="0"/>
              </a:rPr>
              <a:t>Blink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7B25BD1-4EC2-382C-8E0F-6F17774F853D}"/>
              </a:ext>
            </a:extLst>
          </p:cNvPr>
          <p:cNvSpPr/>
          <p:nvPr/>
        </p:nvSpPr>
        <p:spPr>
          <a:xfrm>
            <a:off x="0" y="-14586"/>
            <a:ext cx="9144000" cy="139310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4375309"/>
            <a:ext cx="2457450" cy="7681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361950"/>
            <a:ext cx="9144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Britannic Bold" pitchFamily="34" charset="0"/>
              </a:rPr>
              <a:t>Find the Code</a:t>
            </a:r>
          </a:p>
        </p:txBody>
      </p:sp>
      <p:sp>
        <p:nvSpPr>
          <p:cNvPr id="7" name="Rectangle 6"/>
          <p:cNvSpPr/>
          <p:nvPr/>
        </p:nvSpPr>
        <p:spPr>
          <a:xfrm>
            <a:off x="685800" y="1657350"/>
            <a:ext cx="2226379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tx2">
                    <a:lumMod val="50000"/>
                  </a:schemeClr>
                </a:solidFill>
                <a:latin typeface="Constantia" pitchFamily="18" charset="0"/>
              </a:rPr>
              <a:t>-&gt; File</a:t>
            </a:r>
          </a:p>
          <a:p>
            <a:r>
              <a:rPr lang="en-US" sz="2400" b="1" dirty="0">
                <a:solidFill>
                  <a:schemeClr val="tx2">
                    <a:lumMod val="50000"/>
                  </a:schemeClr>
                </a:solidFill>
                <a:latin typeface="Constantia" pitchFamily="18" charset="0"/>
              </a:rPr>
              <a:t>    -&gt; Examples</a:t>
            </a:r>
          </a:p>
          <a:p>
            <a:r>
              <a:rPr lang="en-US" sz="2400" b="1" dirty="0">
                <a:solidFill>
                  <a:schemeClr val="tx2">
                    <a:lumMod val="50000"/>
                  </a:schemeClr>
                </a:solidFill>
                <a:latin typeface="Constantia" pitchFamily="18" charset="0"/>
              </a:rPr>
              <a:t>        -&gt; Basics</a:t>
            </a:r>
          </a:p>
          <a:p>
            <a:r>
              <a:rPr lang="en-US" sz="2400" b="1" dirty="0">
                <a:solidFill>
                  <a:schemeClr val="tx2">
                    <a:lumMod val="50000"/>
                  </a:schemeClr>
                </a:solidFill>
                <a:latin typeface="Constantia" pitchFamily="18" charset="0"/>
              </a:rPr>
              <a:t>            -&gt; Blink</a:t>
            </a:r>
          </a:p>
        </p:txBody>
      </p:sp>
      <p:pic>
        <p:nvPicPr>
          <p:cNvPr id="8" name="Picture 7" descr="Screenshot (40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6140" y="1511272"/>
            <a:ext cx="5029200" cy="343147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2461</TotalTime>
  <Words>364</Words>
  <Application>Microsoft Office PowerPoint</Application>
  <PresentationFormat>On-screen Show (16:9)</PresentationFormat>
  <Paragraphs>133</Paragraphs>
  <Slides>36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3" baseType="lpstr">
      <vt:lpstr>Arial</vt:lpstr>
      <vt:lpstr>Arial Black</vt:lpstr>
      <vt:lpstr>Britannic Bold</vt:lpstr>
      <vt:lpstr>Calibri</vt:lpstr>
      <vt:lpstr>Constantia</vt:lpstr>
      <vt:lpstr>Franklin Gothic Demi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Sayeed</dc:creator>
  <cp:lastModifiedBy>Sayeed Mohammad</cp:lastModifiedBy>
  <cp:revision>118</cp:revision>
  <dcterms:created xsi:type="dcterms:W3CDTF">2006-08-16T00:00:00Z</dcterms:created>
  <dcterms:modified xsi:type="dcterms:W3CDTF">2022-12-27T07:17:23Z</dcterms:modified>
</cp:coreProperties>
</file>